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0" r:id="rId2"/>
    <p:sldId id="287" r:id="rId3"/>
    <p:sldId id="286" r:id="rId4"/>
    <p:sldId id="288" r:id="rId5"/>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62" autoAdjust="0"/>
    <p:restoredTop sz="94660"/>
  </p:normalViewPr>
  <p:slideViewPr>
    <p:cSldViewPr>
      <p:cViewPr varScale="1">
        <p:scale>
          <a:sx n="68" d="100"/>
          <a:sy n="68" d="100"/>
        </p:scale>
        <p:origin x="-18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89DC55E-A870-4873-AEAA-CA157D4C54B3}" type="datetimeFigureOut">
              <a:rPr lang="en-GB" smtClean="0"/>
              <a:pPr/>
              <a:t>06/05/2020</a:t>
            </a:fld>
            <a:endParaRPr lang="en-GB"/>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269E0916-C990-4F95-9337-B713C4C95920}" type="slidenum">
              <a:rPr lang="en-GB" smtClean="0"/>
              <a:pPr/>
              <a:t>‹#›</a:t>
            </a:fld>
            <a:endParaRPr lang="en-GB"/>
          </a:p>
        </p:txBody>
      </p:sp>
    </p:spTree>
    <p:extLst>
      <p:ext uri="{BB962C8B-B14F-4D97-AF65-F5344CB8AC3E}">
        <p14:creationId xmlns:p14="http://schemas.microsoft.com/office/powerpoint/2010/main" xmlns="" val="125501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C35215-86D7-4340-A8D0-8F46FAEB712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C35215-86D7-4340-A8D0-8F46FAEB712F}"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EB4F6-3DC9-4F37-982F-18AA52436D82}" type="datetimeFigureOut">
              <a:rPr lang="en-GB" smtClean="0"/>
              <a:pPr/>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EB4F6-3DC9-4F37-982F-18AA52436D82}" type="datetimeFigureOut">
              <a:rPr lang="en-GB" smtClean="0"/>
              <a:pPr/>
              <a:t>06/05/2020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FB1FC-AAC2-45E4-9683-C620CC21611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youtube.com/watch?v=5wIc6Y4cSr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youtube.com/watch?v=-yeTbaP4HlI&amp;fbclid=IwAR3MOGEGhpftsfVphkwkkMdjuN3VF9mOu7bg92NtVtJVA7ImR9ZVWAgBYBg"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bbc.co.uk/bitesize/topics/z87tn39/articles/zckr4w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mW4csrMtqko" TargetMode="Externa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a:t>
            </a:r>
            <a:r>
              <a:rPr lang="en-GB" sz="4500" dirty="0" smtClean="0"/>
              <a:t>I have been learning in ART</a:t>
            </a:r>
            <a:endParaRPr lang="en-GB" sz="4500" dirty="0"/>
          </a:p>
        </p:txBody>
      </p:sp>
      <p:graphicFrame>
        <p:nvGraphicFramePr>
          <p:cNvPr id="5" name="Table 4"/>
          <p:cNvGraphicFramePr>
            <a:graphicFrameLocks noGrp="1"/>
          </p:cNvGraphicFramePr>
          <p:nvPr>
            <p:extLst>
              <p:ext uri="{D42A27DB-BD31-4B8C-83A1-F6EECF244321}">
                <p14:modId xmlns:p14="http://schemas.microsoft.com/office/powerpoint/2010/main" xmlns="" val="1340696627"/>
              </p:ext>
            </p:extLst>
          </p:nvPr>
        </p:nvGraphicFramePr>
        <p:xfrm>
          <a:off x="179510" y="908720"/>
          <a:ext cx="8784977" cy="1896950"/>
        </p:xfrm>
        <a:graphic>
          <a:graphicData uri="http://schemas.openxmlformats.org/drawingml/2006/table">
            <a:tbl>
              <a:tblPr/>
              <a:tblGrid>
                <a:gridCol w="8784977">
                  <a:extLst>
                    <a:ext uri="{9D8B030D-6E8A-4147-A177-3AD203B41FA5}">
                      <a16:colId xmlns:a16="http://schemas.microsoft.com/office/drawing/2014/main" xmlns="" val="20000"/>
                    </a:ext>
                  </a:extLst>
                </a:gridCol>
              </a:tblGrid>
              <a:tr h="504056">
                <a:tc>
                  <a:txBody>
                    <a:bodyPr/>
                    <a:lstStyle/>
                    <a:p>
                      <a:pPr algn="ctr">
                        <a:lnSpc>
                          <a:spcPct val="115000"/>
                        </a:lnSpc>
                        <a:spcAft>
                          <a:spcPts val="0"/>
                        </a:spcAft>
                      </a:pPr>
                      <a:r>
                        <a:rPr lang="en-GB" sz="2400" b="1" u="sng" dirty="0" smtClean="0">
                          <a:latin typeface="Comic Sans MS"/>
                          <a:ea typeface="Calibri"/>
                          <a:cs typeface="Times New Roman"/>
                        </a:rPr>
                        <a:t>PREVIOUS</a:t>
                      </a:r>
                      <a:r>
                        <a:rPr lang="en-GB" sz="2400" b="1" u="sng" baseline="0" dirty="0" smtClean="0">
                          <a:latin typeface="Comic Sans MS"/>
                          <a:ea typeface="Calibri"/>
                          <a:cs typeface="Times New Roman"/>
                        </a:rPr>
                        <a:t> LESSONS </a:t>
                      </a:r>
                      <a:r>
                        <a:rPr lang="en-GB" sz="2400" b="1" u="sng" dirty="0" smtClean="0">
                          <a:latin typeface="Comic Sans MS"/>
                          <a:ea typeface="Calibri"/>
                          <a:cs typeface="Times New Roman"/>
                        </a:rPr>
                        <a:t>(ART – Lessons 1 &amp; 2</a:t>
                      </a:r>
                      <a:r>
                        <a:rPr lang="en-GB" sz="2400" b="1" u="sng" baseline="0" dirty="0" smtClean="0">
                          <a:latin typeface="Comic Sans MS"/>
                          <a:ea typeface="Calibri"/>
                          <a:cs typeface="Times New Roman"/>
                        </a:rPr>
                        <a:t>)</a:t>
                      </a:r>
                      <a:endParaRPr lang="en-GB"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96447">
                <a:tc>
                  <a:txBody>
                    <a:bodyPr/>
                    <a:lstStyle/>
                    <a:p>
                      <a:pPr>
                        <a:lnSpc>
                          <a:spcPct val="115000"/>
                        </a:lnSpc>
                        <a:spcAft>
                          <a:spcPts val="0"/>
                        </a:spcAft>
                      </a:pPr>
                      <a:r>
                        <a:rPr lang="en-GB" sz="2000" b="1" u="sng" dirty="0" err="1">
                          <a:latin typeface="Comic Sans MS"/>
                          <a:ea typeface="Calibri"/>
                          <a:cs typeface="Times New Roman"/>
                        </a:rPr>
                        <a:t>L.Obj</a:t>
                      </a:r>
                      <a:r>
                        <a:rPr lang="en-GB" sz="2000" b="1" u="sng" dirty="0">
                          <a:latin typeface="Comic Sans MS"/>
                          <a:ea typeface="Calibri"/>
                          <a:cs typeface="Times New Roman"/>
                        </a:rPr>
                        <a:t>:  </a:t>
                      </a:r>
                      <a:endParaRPr lang="en-GB" sz="2000" dirty="0">
                        <a:latin typeface="Calibri"/>
                        <a:ea typeface="Calibri"/>
                        <a:cs typeface="Times New Roman"/>
                      </a:endParaRPr>
                    </a:p>
                    <a:p>
                      <a:r>
                        <a:rPr lang="en-GB" sz="2000" b="1" i="0" dirty="0">
                          <a:latin typeface="Comic Sans MS" pitchFamily="66" charset="0"/>
                          <a:ea typeface="Calibri"/>
                          <a:cs typeface="Times New Roman"/>
                        </a:rPr>
                        <a:t>*</a:t>
                      </a:r>
                      <a:r>
                        <a:rPr lang="en-GB" sz="2000" b="1" i="0" dirty="0" smtClean="0">
                          <a:latin typeface="Comic Sans MS" pitchFamily="66" charset="0"/>
                          <a:ea typeface="Calibri"/>
                          <a:cs typeface="Times New Roman"/>
                        </a:rPr>
                        <a:t>I can paint</a:t>
                      </a:r>
                      <a:r>
                        <a:rPr lang="en-GB" sz="2000" b="1" i="0" baseline="0" dirty="0" smtClean="0">
                          <a:latin typeface="Comic Sans MS" pitchFamily="66" charset="0"/>
                          <a:ea typeface="Calibri"/>
                          <a:cs typeface="Times New Roman"/>
                        </a:rPr>
                        <a:t> the eye of an Ancient Greek creature, the phoenix</a:t>
                      </a:r>
                      <a:endParaRPr lang="en-GB" sz="20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964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i="0" dirty="0" smtClean="0">
                          <a:latin typeface="Comic Sans MS" pitchFamily="66" charset="0"/>
                          <a:ea typeface="Calibri"/>
                          <a:cs typeface="Times New Roman"/>
                        </a:rPr>
                        <a:t>*I can</a:t>
                      </a:r>
                      <a:r>
                        <a:rPr lang="en-GB" sz="2000" b="1" i="0" baseline="0" dirty="0" smtClean="0">
                          <a:latin typeface="Comic Sans MS" pitchFamily="66" charset="0"/>
                          <a:ea typeface="Calibri"/>
                          <a:cs typeface="Times New Roman"/>
                        </a:rPr>
                        <a:t> draw Ancient Greek vases with accuracy and attention to detail.</a:t>
                      </a:r>
                      <a:endParaRPr lang="en-GB" sz="20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 name="AutoShape 2"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4" name="AutoShape 6"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074" name="Picture 2" descr="Phoenix™ | NOVOMATIC"/>
          <p:cNvPicPr>
            <a:picLocks noChangeAspect="1" noChangeArrowheads="1"/>
          </p:cNvPicPr>
          <p:nvPr/>
        </p:nvPicPr>
        <p:blipFill>
          <a:blip r:embed="rId3" cstate="print"/>
          <a:srcRect/>
          <a:stretch>
            <a:fillRect/>
          </a:stretch>
        </p:blipFill>
        <p:spPr bwMode="auto">
          <a:xfrm>
            <a:off x="179512" y="2924944"/>
            <a:ext cx="3720413" cy="2232248"/>
          </a:xfrm>
          <a:prstGeom prst="rect">
            <a:avLst/>
          </a:prstGeom>
          <a:noFill/>
        </p:spPr>
      </p:pic>
      <p:pic>
        <p:nvPicPr>
          <p:cNvPr id="7" name="Picture 2" descr="https://www.historyforkids.net/wp-content/uploads/2020/01/Ancient-Greek-Vase-Painting-1.jpg"/>
          <p:cNvPicPr>
            <a:picLocks noChangeAspect="1" noChangeArrowheads="1"/>
          </p:cNvPicPr>
          <p:nvPr/>
        </p:nvPicPr>
        <p:blipFill>
          <a:blip r:embed="rId4" cstate="print"/>
          <a:srcRect/>
          <a:stretch>
            <a:fillRect/>
          </a:stretch>
        </p:blipFill>
        <p:spPr bwMode="auto">
          <a:xfrm>
            <a:off x="4283969" y="2924944"/>
            <a:ext cx="2209925" cy="2232248"/>
          </a:xfrm>
          <a:prstGeom prst="rect">
            <a:avLst/>
          </a:prstGeom>
          <a:noFill/>
        </p:spPr>
      </p:pic>
      <p:pic>
        <p:nvPicPr>
          <p:cNvPr id="8" name="Picture 10" descr="Ancient Greek Black-Figure Hydria Ricci Pottery - The Ancient Home"/>
          <p:cNvPicPr>
            <a:picLocks noChangeAspect="1" noChangeArrowheads="1"/>
          </p:cNvPicPr>
          <p:nvPr/>
        </p:nvPicPr>
        <p:blipFill>
          <a:blip r:embed="rId5" cstate="print"/>
          <a:srcRect/>
          <a:stretch>
            <a:fillRect/>
          </a:stretch>
        </p:blipFill>
        <p:spPr bwMode="auto">
          <a:xfrm>
            <a:off x="6804249" y="2852937"/>
            <a:ext cx="1782197" cy="2376264"/>
          </a:xfrm>
          <a:prstGeom prst="rect">
            <a:avLst/>
          </a:prstGeom>
          <a:noFill/>
        </p:spPr>
      </p:pic>
      <p:sp>
        <p:nvSpPr>
          <p:cNvPr id="9" name="TextBox 8"/>
          <p:cNvSpPr txBox="1"/>
          <p:nvPr/>
        </p:nvSpPr>
        <p:spPr>
          <a:xfrm>
            <a:off x="179512" y="5229200"/>
            <a:ext cx="8784976" cy="923330"/>
          </a:xfrm>
          <a:prstGeom prst="rect">
            <a:avLst/>
          </a:prstGeom>
          <a:noFill/>
          <a:ln w="38100">
            <a:solidFill>
              <a:schemeClr val="tx1"/>
            </a:solidFill>
          </a:ln>
        </p:spPr>
        <p:txBody>
          <a:bodyPr wrap="square" rtlCol="0">
            <a:spAutoFit/>
          </a:bodyPr>
          <a:lstStyle/>
          <a:p>
            <a:r>
              <a:rPr lang="en-GB" dirty="0" smtClean="0"/>
              <a:t>These are the pieces of Ancient Greek art work that you’ve produced during the last two weeks. If you’ve not yet had the opportunity to complete these, here are the links you will need. Just click on the words below.</a:t>
            </a:r>
            <a:endParaRPr lang="en-GB" dirty="0"/>
          </a:p>
        </p:txBody>
      </p:sp>
      <p:sp>
        <p:nvSpPr>
          <p:cNvPr id="10" name="Rectangle 9"/>
          <p:cNvSpPr/>
          <p:nvPr/>
        </p:nvSpPr>
        <p:spPr>
          <a:xfrm>
            <a:off x="179512" y="6150114"/>
            <a:ext cx="2772617" cy="707886"/>
          </a:xfrm>
          <a:prstGeom prst="rect">
            <a:avLst/>
          </a:prstGeom>
          <a:noFill/>
        </p:spPr>
        <p:txBody>
          <a:bodyPr wrap="none" lIns="91440" tIns="45720" rIns="91440" bIns="45720">
            <a:spAutoFit/>
          </a:bodyPr>
          <a:lstStyle/>
          <a:p>
            <a:pPr algn="ct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6"/>
              </a:rPr>
              <a:t>p</a:t>
            </a: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6"/>
              </a:rPr>
              <a:t>hoeni</a:t>
            </a: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6"/>
              </a:rPr>
              <a:t>x eye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Rectangle 10"/>
          <p:cNvSpPr/>
          <p:nvPr/>
        </p:nvSpPr>
        <p:spPr>
          <a:xfrm>
            <a:off x="4670083" y="6150114"/>
            <a:ext cx="4473917" cy="707886"/>
          </a:xfrm>
          <a:prstGeom prst="rect">
            <a:avLst/>
          </a:prstGeom>
          <a:noFill/>
        </p:spPr>
        <p:txBody>
          <a:bodyPr wrap="none" lIns="91440" tIns="45720" rIns="91440" bIns="45720">
            <a:spAutoFit/>
          </a:bodyPr>
          <a:lstStyle/>
          <a:p>
            <a:pPr algn="ct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7"/>
              </a:rPr>
              <a:t>Ancient Greek vases</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graphicFrame>
        <p:nvGraphicFramePr>
          <p:cNvPr id="5" name="Table 4"/>
          <p:cNvGraphicFramePr>
            <a:graphicFrameLocks noGrp="1"/>
          </p:cNvGraphicFramePr>
          <p:nvPr>
            <p:extLst>
              <p:ext uri="{D42A27DB-BD31-4B8C-83A1-F6EECF244321}">
                <p14:modId xmlns:p14="http://schemas.microsoft.com/office/powerpoint/2010/main" xmlns="" val="1340696627"/>
              </p:ext>
            </p:extLst>
          </p:nvPr>
        </p:nvGraphicFramePr>
        <p:xfrm>
          <a:off x="179510" y="908720"/>
          <a:ext cx="8784977" cy="1397487"/>
        </p:xfrm>
        <a:graphic>
          <a:graphicData uri="http://schemas.openxmlformats.org/drawingml/2006/table">
            <a:tbl>
              <a:tblPr/>
              <a:tblGrid>
                <a:gridCol w="8784977">
                  <a:extLst>
                    <a:ext uri="{9D8B030D-6E8A-4147-A177-3AD203B41FA5}">
                      <a16:colId xmlns:a16="http://schemas.microsoft.com/office/drawing/2014/main" xmlns="" val="20000"/>
                    </a:ext>
                  </a:extLst>
                </a:gridCol>
              </a:tblGrid>
              <a:tr h="504056">
                <a:tc>
                  <a:txBody>
                    <a:bodyPr/>
                    <a:lstStyle/>
                    <a:p>
                      <a:pPr algn="ctr">
                        <a:lnSpc>
                          <a:spcPct val="115000"/>
                        </a:lnSpc>
                        <a:spcAft>
                          <a:spcPts val="0"/>
                        </a:spcAft>
                      </a:pPr>
                      <a:r>
                        <a:rPr lang="en-GB" sz="2000" b="1" u="sng" dirty="0" smtClean="0">
                          <a:latin typeface="Comic Sans MS"/>
                          <a:ea typeface="Calibri"/>
                          <a:cs typeface="Times New Roman"/>
                        </a:rPr>
                        <a:t>(ART – Lesson 3</a:t>
                      </a:r>
                      <a:r>
                        <a:rPr lang="en-GB" sz="2000" b="1" u="sng" baseline="0" dirty="0" smtClean="0">
                          <a:latin typeface="Comic Sans MS"/>
                          <a:ea typeface="Calibri"/>
                          <a:cs typeface="Times New Roman"/>
                        </a:rPr>
                        <a:t>)</a:t>
                      </a:r>
                    </a:p>
                    <a:p>
                      <a:pPr algn="l">
                        <a:lnSpc>
                          <a:spcPct val="115000"/>
                        </a:lnSpc>
                        <a:spcAft>
                          <a:spcPts val="0"/>
                        </a:spcAft>
                      </a:pPr>
                      <a:r>
                        <a:rPr lang="en-GB" sz="2000" b="1" u="sng" baseline="0" dirty="0" smtClean="0">
                          <a:latin typeface="Comic Sans MS"/>
                          <a:ea typeface="Calibri"/>
                          <a:cs typeface="Times New Roman"/>
                        </a:rPr>
                        <a:t>Thursday 7</a:t>
                      </a:r>
                      <a:r>
                        <a:rPr lang="en-GB" sz="2000" b="1" u="sng" baseline="30000" dirty="0" smtClean="0">
                          <a:latin typeface="Comic Sans MS"/>
                          <a:ea typeface="Calibri"/>
                          <a:cs typeface="Times New Roman"/>
                        </a:rPr>
                        <a:t>th</a:t>
                      </a:r>
                      <a:r>
                        <a:rPr lang="en-GB" sz="2000" b="1" u="sng" baseline="0" dirty="0" smtClean="0">
                          <a:latin typeface="Comic Sans MS"/>
                          <a:ea typeface="Calibri"/>
                          <a:cs typeface="Times New Roman"/>
                        </a:rPr>
                        <a:t> May 2020</a:t>
                      </a:r>
                      <a:endParaRPr lang="en-GB"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96447">
                <a:tc>
                  <a:txBody>
                    <a:bodyPr/>
                    <a:lstStyle/>
                    <a:p>
                      <a:pPr>
                        <a:lnSpc>
                          <a:spcPct val="115000"/>
                        </a:lnSpc>
                        <a:spcAft>
                          <a:spcPts val="0"/>
                        </a:spcAft>
                      </a:pPr>
                      <a:r>
                        <a:rPr lang="en-GB" sz="2000" b="1" u="sng" dirty="0" err="1">
                          <a:latin typeface="Comic Sans MS"/>
                          <a:ea typeface="Calibri"/>
                          <a:cs typeface="Times New Roman"/>
                        </a:rPr>
                        <a:t>L.Obj</a:t>
                      </a:r>
                      <a:r>
                        <a:rPr lang="en-GB" sz="2000" b="1" u="sng" dirty="0">
                          <a:latin typeface="Comic Sans MS"/>
                          <a:ea typeface="Calibri"/>
                          <a:cs typeface="Times New Roman"/>
                        </a:rPr>
                        <a:t>:  </a:t>
                      </a:r>
                      <a:endParaRPr lang="en-GB" sz="2000" dirty="0">
                        <a:latin typeface="Calibri"/>
                        <a:ea typeface="Calibri"/>
                        <a:cs typeface="Times New Roman"/>
                      </a:endParaRPr>
                    </a:p>
                    <a:p>
                      <a:r>
                        <a:rPr lang="en-GB" sz="2000" b="1" i="0" dirty="0">
                          <a:latin typeface="Comic Sans MS" pitchFamily="66" charset="0"/>
                          <a:ea typeface="Calibri"/>
                          <a:cs typeface="Times New Roman"/>
                        </a:rPr>
                        <a:t>*</a:t>
                      </a:r>
                      <a:r>
                        <a:rPr lang="en-GB" sz="2000" b="1" i="0" dirty="0" smtClean="0">
                          <a:latin typeface="Comic Sans MS" pitchFamily="66" charset="0"/>
                          <a:ea typeface="Calibri"/>
                          <a:cs typeface="Times New Roman"/>
                        </a:rPr>
                        <a:t>I can sketch /</a:t>
                      </a:r>
                      <a:r>
                        <a:rPr lang="en-GB" sz="2000" b="1" i="0" baseline="0" dirty="0" smtClean="0">
                          <a:latin typeface="Comic Sans MS" pitchFamily="66" charset="0"/>
                          <a:ea typeface="Calibri"/>
                          <a:cs typeface="Times New Roman"/>
                        </a:rPr>
                        <a:t> paint Ancient Greek armour and weapons.</a:t>
                      </a:r>
                      <a:endParaRPr lang="en-GB" sz="20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2050" name="AutoShape 2"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4" name="AutoShape 6"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 name="Picture 2" descr="Greek hoplite soldier holding spear and shield"/>
          <p:cNvPicPr>
            <a:picLocks noChangeAspect="1" noChangeArrowheads="1"/>
          </p:cNvPicPr>
          <p:nvPr/>
        </p:nvPicPr>
        <p:blipFill>
          <a:blip r:embed="rId3" cstate="print"/>
          <a:srcRect/>
          <a:stretch>
            <a:fillRect/>
          </a:stretch>
        </p:blipFill>
        <p:spPr bwMode="auto">
          <a:xfrm>
            <a:off x="251519" y="2492895"/>
            <a:ext cx="5256585" cy="4236991"/>
          </a:xfrm>
          <a:prstGeom prst="rect">
            <a:avLst/>
          </a:prstGeom>
          <a:noFill/>
        </p:spPr>
      </p:pic>
      <p:pic>
        <p:nvPicPr>
          <p:cNvPr id="3" name="Picture 6" descr="41 Best Ancient Greece images | Ancient greece, Greek history, Greece"/>
          <p:cNvPicPr>
            <a:picLocks noChangeAspect="1" noChangeArrowheads="1"/>
          </p:cNvPicPr>
          <p:nvPr/>
        </p:nvPicPr>
        <p:blipFill>
          <a:blip r:embed="rId4" cstate="print"/>
          <a:srcRect/>
          <a:stretch>
            <a:fillRect/>
          </a:stretch>
        </p:blipFill>
        <p:spPr bwMode="auto">
          <a:xfrm>
            <a:off x="5796136" y="2420888"/>
            <a:ext cx="2823964" cy="420004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pic>
        <p:nvPicPr>
          <p:cNvPr id="3074" name="Picture 2" descr="https://toybox-assets.files.bbci.co.uk/activities/gggzyrr4wx/v0.0.0/images/hoplite_t.png">
            <a:hlinkClick r:id="rId2"/>
          </p:cNvPr>
          <p:cNvPicPr>
            <a:picLocks noChangeAspect="1" noChangeArrowheads="1"/>
          </p:cNvPicPr>
          <p:nvPr/>
        </p:nvPicPr>
        <p:blipFill>
          <a:blip r:embed="rId3" cstate="print"/>
          <a:srcRect/>
          <a:stretch>
            <a:fillRect/>
          </a:stretch>
        </p:blipFill>
        <p:spPr bwMode="auto">
          <a:xfrm>
            <a:off x="0" y="836712"/>
            <a:ext cx="9091631" cy="5112568"/>
          </a:xfrm>
          <a:prstGeom prst="rect">
            <a:avLst/>
          </a:prstGeom>
          <a:noFill/>
        </p:spPr>
      </p:pic>
      <p:sp>
        <p:nvSpPr>
          <p:cNvPr id="8" name="TextBox 7"/>
          <p:cNvSpPr txBox="1"/>
          <p:nvPr/>
        </p:nvSpPr>
        <p:spPr>
          <a:xfrm>
            <a:off x="251520" y="6021288"/>
            <a:ext cx="8640960" cy="707886"/>
          </a:xfrm>
          <a:prstGeom prst="rect">
            <a:avLst/>
          </a:prstGeom>
          <a:noFill/>
        </p:spPr>
        <p:txBody>
          <a:bodyPr wrap="square" rtlCol="0">
            <a:spAutoFit/>
          </a:bodyPr>
          <a:lstStyle/>
          <a:p>
            <a:r>
              <a:rPr lang="en-GB" sz="2000" b="1" dirty="0" smtClean="0"/>
              <a:t>Click on the picture, then scroll down to find me on the website.</a:t>
            </a:r>
          </a:p>
          <a:p>
            <a:r>
              <a:rPr lang="en-GB" sz="2000" b="1" dirty="0" smtClean="0"/>
              <a:t>Study the weapons that I used and what the role of a hoplite was.</a:t>
            </a:r>
            <a:endParaRPr lang="en-GB" sz="2000" b="1" dirty="0"/>
          </a:p>
        </p:txBody>
      </p:sp>
      <p:sp>
        <p:nvSpPr>
          <p:cNvPr id="10" name="Rectangle 9"/>
          <p:cNvSpPr/>
          <p:nvPr/>
        </p:nvSpPr>
        <p:spPr>
          <a:xfrm>
            <a:off x="6372200" y="836712"/>
            <a:ext cx="2771800" cy="2585323"/>
          </a:xfrm>
          <a:prstGeom prst="rect">
            <a:avLst/>
          </a:prstGeom>
          <a:solidFill>
            <a:schemeClr val="accent6">
              <a:lumMod val="75000"/>
            </a:schemeClr>
          </a:solidFill>
          <a:ln w="57150">
            <a:solidFill>
              <a:schemeClr val="tx1"/>
            </a:solidFill>
          </a:ln>
        </p:spPr>
        <p:txBody>
          <a:bodyPr wrap="square" lIns="91440" tIns="45720" rIns="91440" bIns="45720">
            <a:spAutoFit/>
          </a:bodyPr>
          <a:lstStyle/>
          <a:p>
            <a:pPr algn="ctr"/>
            <a:r>
              <a:rPr lang="en-US" sz="54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I was </a:t>
            </a:r>
          </a:p>
          <a:p>
            <a:pPr algn="ctr"/>
            <a:r>
              <a:rPr lang="en-US" sz="54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called a </a:t>
            </a:r>
          </a:p>
          <a:p>
            <a:pPr algn="ctr"/>
            <a:r>
              <a:rPr lang="en-US" sz="54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‘hoplite’.</a:t>
            </a:r>
            <a:endParaRPr lang="en-US" sz="5400" b="1" cap="none" spc="0" dirty="0">
              <a:ln w="17780" cmpd="sng">
                <a:solidFill>
                  <a:srgbClr val="FFFFFF"/>
                </a:solidFill>
                <a:prstDash val="solid"/>
                <a:miter lim="800000"/>
              </a:ln>
              <a:solidFill>
                <a:schemeClr val="bg1"/>
              </a:soli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pic>
        <p:nvPicPr>
          <p:cNvPr id="19458" name="Picture 2" descr="How to make a paper sword- Gladius sword - YouTube"/>
          <p:cNvPicPr>
            <a:picLocks noChangeAspect="1" noChangeArrowheads="1"/>
          </p:cNvPicPr>
          <p:nvPr/>
        </p:nvPicPr>
        <p:blipFill>
          <a:blip r:embed="rId2" cstate="print"/>
          <a:srcRect/>
          <a:stretch>
            <a:fillRect/>
          </a:stretch>
        </p:blipFill>
        <p:spPr bwMode="auto">
          <a:xfrm>
            <a:off x="179513" y="908721"/>
            <a:ext cx="4096454" cy="2304256"/>
          </a:xfrm>
          <a:prstGeom prst="rect">
            <a:avLst/>
          </a:prstGeom>
          <a:noFill/>
        </p:spPr>
      </p:pic>
      <p:sp>
        <p:nvSpPr>
          <p:cNvPr id="5" name="TextBox 4"/>
          <p:cNvSpPr txBox="1"/>
          <p:nvPr/>
        </p:nvSpPr>
        <p:spPr>
          <a:xfrm>
            <a:off x="179512" y="3212976"/>
            <a:ext cx="4104456" cy="1200329"/>
          </a:xfrm>
          <a:prstGeom prst="rect">
            <a:avLst/>
          </a:prstGeom>
          <a:solidFill>
            <a:srgbClr val="FFC000"/>
          </a:solidFill>
          <a:ln w="12700">
            <a:solidFill>
              <a:schemeClr val="tx1"/>
            </a:solidFill>
          </a:ln>
        </p:spPr>
        <p:txBody>
          <a:bodyPr wrap="square" rtlCol="0">
            <a:spAutoFit/>
          </a:bodyPr>
          <a:lstStyle/>
          <a:p>
            <a:pPr algn="ctr"/>
            <a:r>
              <a:rPr lang="en-GB" sz="3800" b="1" dirty="0" err="1" smtClean="0">
                <a:latin typeface="Comic Sans MS" pitchFamily="66" charset="0"/>
              </a:rPr>
              <a:t>xiphos</a:t>
            </a:r>
            <a:endParaRPr lang="en-GB" sz="3800" b="1" dirty="0" smtClean="0">
              <a:latin typeface="Comic Sans MS" pitchFamily="66" charset="0"/>
            </a:endParaRPr>
          </a:p>
          <a:p>
            <a:pPr algn="ctr"/>
            <a:r>
              <a:rPr lang="en-GB" sz="3400" dirty="0" smtClean="0"/>
              <a:t>(pronounced ‘</a:t>
            </a:r>
            <a:r>
              <a:rPr lang="en-GB" sz="3400" dirty="0" err="1" smtClean="0"/>
              <a:t>ziphos</a:t>
            </a:r>
            <a:r>
              <a:rPr lang="en-GB" sz="3400" dirty="0" smtClean="0"/>
              <a:t>’)</a:t>
            </a:r>
            <a:endParaRPr lang="en-GB" sz="3400" dirty="0"/>
          </a:p>
        </p:txBody>
      </p:sp>
      <p:pic>
        <p:nvPicPr>
          <p:cNvPr id="19460" name="Picture 4" descr="How to Draw an Ancient Greek Sword Real Easy - Xiphos - YouTube">
            <a:hlinkClick r:id="rId3"/>
          </p:cNvPr>
          <p:cNvPicPr>
            <a:picLocks noChangeAspect="1" noChangeArrowheads="1"/>
          </p:cNvPicPr>
          <p:nvPr/>
        </p:nvPicPr>
        <p:blipFill>
          <a:blip r:embed="rId4" cstate="print"/>
          <a:srcRect/>
          <a:stretch>
            <a:fillRect/>
          </a:stretch>
        </p:blipFill>
        <p:spPr bwMode="auto">
          <a:xfrm>
            <a:off x="179513" y="4509121"/>
            <a:ext cx="2560284" cy="1440160"/>
          </a:xfrm>
          <a:prstGeom prst="rect">
            <a:avLst/>
          </a:prstGeom>
          <a:noFill/>
        </p:spPr>
      </p:pic>
      <p:sp>
        <p:nvSpPr>
          <p:cNvPr id="7" name="TextBox 6"/>
          <p:cNvSpPr txBox="1"/>
          <p:nvPr/>
        </p:nvSpPr>
        <p:spPr>
          <a:xfrm>
            <a:off x="4427984" y="4437112"/>
            <a:ext cx="4536504" cy="677108"/>
          </a:xfrm>
          <a:prstGeom prst="rect">
            <a:avLst/>
          </a:prstGeom>
          <a:solidFill>
            <a:srgbClr val="FFC000"/>
          </a:solidFill>
          <a:ln w="12700">
            <a:solidFill>
              <a:schemeClr val="tx1"/>
            </a:solidFill>
          </a:ln>
        </p:spPr>
        <p:txBody>
          <a:bodyPr wrap="square" rtlCol="0">
            <a:spAutoFit/>
          </a:bodyPr>
          <a:lstStyle/>
          <a:p>
            <a:pPr algn="ctr"/>
            <a:r>
              <a:rPr lang="en-GB" sz="3800" b="1" dirty="0" smtClean="0">
                <a:latin typeface="Comic Sans MS" pitchFamily="66" charset="0"/>
              </a:rPr>
              <a:t>a hoplite’s helmet</a:t>
            </a:r>
          </a:p>
        </p:txBody>
      </p:sp>
      <p:pic>
        <p:nvPicPr>
          <p:cNvPr id="19462" name="Picture 6" descr="Ancient greece helmet #ancient #greece #helmet #middle #ages ..."/>
          <p:cNvPicPr>
            <a:picLocks noChangeAspect="1" noChangeArrowheads="1"/>
          </p:cNvPicPr>
          <p:nvPr/>
        </p:nvPicPr>
        <p:blipFill>
          <a:blip r:embed="rId5" cstate="print"/>
          <a:srcRect/>
          <a:stretch>
            <a:fillRect/>
          </a:stretch>
        </p:blipFill>
        <p:spPr bwMode="auto">
          <a:xfrm>
            <a:off x="4427983" y="908720"/>
            <a:ext cx="4536505" cy="3528392"/>
          </a:xfrm>
          <a:prstGeom prst="rect">
            <a:avLst/>
          </a:prstGeom>
          <a:noFill/>
        </p:spPr>
      </p:pic>
      <p:pic>
        <p:nvPicPr>
          <p:cNvPr id="19464" name="Picture 8" descr="How to draw an Ancient Greek Helmet Real Easy - Hoplite - YouTube"/>
          <p:cNvPicPr>
            <a:picLocks noChangeAspect="1" noChangeArrowheads="1"/>
          </p:cNvPicPr>
          <p:nvPr/>
        </p:nvPicPr>
        <p:blipFill>
          <a:blip r:embed="rId6" cstate="print"/>
          <a:srcRect/>
          <a:stretch>
            <a:fillRect/>
          </a:stretch>
        </p:blipFill>
        <p:spPr bwMode="auto">
          <a:xfrm>
            <a:off x="6767736" y="5301208"/>
            <a:ext cx="2376264" cy="1336649"/>
          </a:xfrm>
          <a:prstGeom prst="rect">
            <a:avLst/>
          </a:prstGeom>
          <a:noFill/>
        </p:spPr>
      </p:pic>
      <p:sp>
        <p:nvSpPr>
          <p:cNvPr id="10" name="TextBox 9"/>
          <p:cNvSpPr txBox="1"/>
          <p:nvPr/>
        </p:nvSpPr>
        <p:spPr>
          <a:xfrm>
            <a:off x="3491880" y="5301208"/>
            <a:ext cx="1872208" cy="646331"/>
          </a:xfrm>
          <a:prstGeom prst="rect">
            <a:avLst/>
          </a:prstGeom>
          <a:solidFill>
            <a:srgbClr val="FFFF00"/>
          </a:solidFill>
          <a:ln w="38100">
            <a:solidFill>
              <a:schemeClr val="tx1"/>
            </a:solidFill>
          </a:ln>
        </p:spPr>
        <p:txBody>
          <a:bodyPr wrap="square" rtlCol="0">
            <a:spAutoFit/>
          </a:bodyPr>
          <a:lstStyle/>
          <a:p>
            <a:pPr algn="ctr"/>
            <a:r>
              <a:rPr lang="en-GB" dirty="0" smtClean="0"/>
              <a:t>Click on these hyperlinks!</a:t>
            </a:r>
            <a:endParaRPr lang="en-GB" dirty="0"/>
          </a:p>
        </p:txBody>
      </p:sp>
      <p:sp>
        <p:nvSpPr>
          <p:cNvPr id="11" name="Right Arrow 10"/>
          <p:cNvSpPr/>
          <p:nvPr/>
        </p:nvSpPr>
        <p:spPr>
          <a:xfrm>
            <a:off x="5508104" y="5661248"/>
            <a:ext cx="7920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rot="10800000">
            <a:off x="2339752" y="5661248"/>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TotalTime>
  <Words>191</Words>
  <Application>Microsoft Office PowerPoint</Application>
  <PresentationFormat>On-screen Show (4:3)</PresentationFormat>
  <Paragraphs>26</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 Hughes</dc:creator>
  <cp:lastModifiedBy>Carol Hughes</cp:lastModifiedBy>
  <cp:revision>34</cp:revision>
  <cp:lastPrinted>2019-01-14T12:07:47Z</cp:lastPrinted>
  <dcterms:created xsi:type="dcterms:W3CDTF">2018-12-30T17:55:15Z</dcterms:created>
  <dcterms:modified xsi:type="dcterms:W3CDTF">2020-05-06T08:08:56Z</dcterms:modified>
</cp:coreProperties>
</file>