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77" r:id="rId2"/>
    <p:sldId id="263" r:id="rId3"/>
    <p:sldId id="279" r:id="rId4"/>
    <p:sldId id="282" r:id="rId5"/>
    <p:sldId id="278" r:id="rId6"/>
    <p:sldId id="281" r:id="rId7"/>
    <p:sldId id="283" r:id="rId8"/>
  </p:sldIdLst>
  <p:sldSz cx="9144000" cy="6858000" type="screen4x3"/>
  <p:notesSz cx="6799263"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3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750" autoAdjust="0"/>
    <p:restoredTop sz="94660"/>
  </p:normalViewPr>
  <p:slideViewPr>
    <p:cSldViewPr>
      <p:cViewPr varScale="1">
        <p:scale>
          <a:sx n="68" d="100"/>
          <a:sy n="68" d="100"/>
        </p:scale>
        <p:origin x="-192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275" y="0"/>
            <a:ext cx="2946400" cy="496888"/>
          </a:xfrm>
          <a:prstGeom prst="rect">
            <a:avLst/>
          </a:prstGeom>
        </p:spPr>
        <p:txBody>
          <a:bodyPr vert="horz" lIns="91440" tIns="45720" rIns="91440" bIns="45720" rtlCol="0"/>
          <a:lstStyle>
            <a:lvl1pPr algn="r">
              <a:defRPr sz="1200"/>
            </a:lvl1pPr>
          </a:lstStyle>
          <a:p>
            <a:fld id="{C674DA47-80A1-4234-AE23-C39781C5391E}" type="datetimeFigureOut">
              <a:rPr lang="en-GB" smtClean="0"/>
              <a:pPr/>
              <a:t>13/05/2020</a:t>
            </a:fld>
            <a:endParaRPr lang="en-GB"/>
          </a:p>
        </p:txBody>
      </p:sp>
      <p:sp>
        <p:nvSpPr>
          <p:cNvPr id="4" name="Slide Image Placeholder 3"/>
          <p:cNvSpPr>
            <a:spLocks noGrp="1" noRot="1" noChangeAspect="1"/>
          </p:cNvSpPr>
          <p:nvPr>
            <p:ph type="sldImg" idx="2"/>
          </p:nvPr>
        </p:nvSpPr>
        <p:spPr>
          <a:xfrm>
            <a:off x="917575" y="744538"/>
            <a:ext cx="4964113" cy="37242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6463"/>
            <a:ext cx="5440363" cy="446881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31338"/>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275" y="9431338"/>
            <a:ext cx="2946400" cy="496887"/>
          </a:xfrm>
          <a:prstGeom prst="rect">
            <a:avLst/>
          </a:prstGeom>
        </p:spPr>
        <p:txBody>
          <a:bodyPr vert="horz" lIns="91440" tIns="45720" rIns="91440" bIns="45720" rtlCol="0" anchor="b"/>
          <a:lstStyle>
            <a:lvl1pPr algn="r">
              <a:defRPr sz="1200"/>
            </a:lvl1pPr>
          </a:lstStyle>
          <a:p>
            <a:fld id="{765E94CA-7FD5-4A3C-8D10-049F7241C935}"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65E94CA-7FD5-4A3C-8D10-049F7241C935}"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DE70156-9F63-432A-AD40-D8B328B326B5}"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E70156-9F63-432A-AD40-D8B328B326B5}"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E70156-9F63-432A-AD40-D8B328B326B5}"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DE70156-9F63-432A-AD40-D8B328B326B5}"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DE70156-9F63-432A-AD40-D8B328B326B5}" type="datetimeFigureOut">
              <a:rPr lang="en-GB" smtClean="0"/>
              <a:pPr/>
              <a:t>13/05/2020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DE70156-9F63-432A-AD40-D8B328B326B5}" type="datetimeFigureOut">
              <a:rPr lang="en-GB" smtClean="0"/>
              <a:pPr/>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DE70156-9F63-432A-AD40-D8B328B326B5}" type="datetimeFigureOut">
              <a:rPr lang="en-GB" smtClean="0"/>
              <a:pPr/>
              <a:t>13/05/2020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DE70156-9F63-432A-AD40-D8B328B326B5}" type="datetimeFigureOut">
              <a:rPr lang="en-GB" smtClean="0"/>
              <a:pPr/>
              <a:t>13/05/2020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E70156-9F63-432A-AD40-D8B328B326B5}" type="datetimeFigureOut">
              <a:rPr lang="en-GB" smtClean="0"/>
              <a:pPr/>
              <a:t>13/05/2020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70156-9F63-432A-AD40-D8B328B326B5}" type="datetimeFigureOut">
              <a:rPr lang="en-GB" smtClean="0"/>
              <a:pPr/>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E70156-9F63-432A-AD40-D8B328B326B5}" type="datetimeFigureOut">
              <a:rPr lang="en-GB" smtClean="0"/>
              <a:pPr/>
              <a:t>13/05/2020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CD35884-277C-448C-9E02-3A1B162C698A}"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DE70156-9F63-432A-AD40-D8B328B326B5}" type="datetimeFigureOut">
              <a:rPr lang="en-GB" smtClean="0"/>
              <a:pPr/>
              <a:t>13/05/2020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D35884-277C-448C-9E02-3A1B162C698A}"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861774"/>
          </a:xfrm>
          <a:prstGeom prst="rect">
            <a:avLst/>
          </a:prstGeom>
          <a:solidFill>
            <a:srgbClr val="FFFF00"/>
          </a:solidFill>
          <a:ln w="12700">
            <a:solidFill>
              <a:schemeClr val="tx1"/>
            </a:solidFill>
          </a:ln>
        </p:spPr>
        <p:txBody>
          <a:bodyPr wrap="square" rtlCol="0">
            <a:spAutoFit/>
          </a:bodyPr>
          <a:lstStyle/>
          <a:p>
            <a:pPr algn="ctr"/>
            <a:r>
              <a:rPr lang="en-GB" sz="5000" dirty="0" smtClean="0"/>
              <a:t>What I’m learning in English today</a:t>
            </a:r>
            <a:endParaRPr lang="en-GB" sz="5000" dirty="0"/>
          </a:p>
        </p:txBody>
      </p:sp>
      <p:graphicFrame>
        <p:nvGraphicFramePr>
          <p:cNvPr id="6" name="Table 5"/>
          <p:cNvGraphicFramePr>
            <a:graphicFrameLocks noGrp="1"/>
          </p:cNvGraphicFramePr>
          <p:nvPr>
            <p:extLst>
              <p:ext uri="{D42A27DB-BD31-4B8C-83A1-F6EECF244321}">
                <p14:modId xmlns="" xmlns:p14="http://schemas.microsoft.com/office/powerpoint/2010/main" val="758156633"/>
              </p:ext>
            </p:extLst>
          </p:nvPr>
        </p:nvGraphicFramePr>
        <p:xfrm>
          <a:off x="0" y="908720"/>
          <a:ext cx="9144000" cy="2436114"/>
        </p:xfrm>
        <a:graphic>
          <a:graphicData uri="http://schemas.openxmlformats.org/drawingml/2006/table">
            <a:tbl>
              <a:tblPr/>
              <a:tblGrid>
                <a:gridCol w="9144000"/>
              </a:tblGrid>
              <a:tr h="632849">
                <a:tc>
                  <a:txBody>
                    <a:bodyPr/>
                    <a:lstStyle/>
                    <a:p>
                      <a:pPr algn="ctr">
                        <a:lnSpc>
                          <a:spcPct val="115000"/>
                        </a:lnSpc>
                        <a:spcAft>
                          <a:spcPts val="0"/>
                        </a:spcAft>
                      </a:pPr>
                      <a:r>
                        <a:rPr lang="en-GB" sz="2000" b="1" u="sng" dirty="0">
                          <a:latin typeface="Comic Sans MS" pitchFamily="66" charset="0"/>
                          <a:ea typeface="Calibri"/>
                          <a:cs typeface="Times New Roman"/>
                        </a:rPr>
                        <a:t>English </a:t>
                      </a:r>
                      <a:r>
                        <a:rPr lang="en-GB" sz="2000" b="1" u="sng" dirty="0" smtClean="0">
                          <a:latin typeface="Comic Sans MS" pitchFamily="66" charset="0"/>
                          <a:ea typeface="Calibri"/>
                          <a:cs typeface="Times New Roman"/>
                        </a:rPr>
                        <a:t>– </a:t>
                      </a:r>
                      <a:r>
                        <a:rPr lang="en-GB" sz="1600" b="1" u="sng" dirty="0" smtClean="0">
                          <a:latin typeface="Comic Sans MS" pitchFamily="66" charset="0"/>
                          <a:ea typeface="Calibri"/>
                          <a:cs typeface="Times New Roman"/>
                        </a:rPr>
                        <a:t>Ancient Greek mythical creatures – Minotaur and </a:t>
                      </a:r>
                      <a:r>
                        <a:rPr lang="en-GB" sz="1600" b="1" u="sng" dirty="0" err="1" smtClean="0">
                          <a:latin typeface="Comic Sans MS" pitchFamily="66" charset="0"/>
                          <a:ea typeface="Calibri"/>
                          <a:cs typeface="Times New Roman"/>
                        </a:rPr>
                        <a:t>Polythemus</a:t>
                      </a:r>
                      <a:r>
                        <a:rPr lang="en-GB" sz="1600" b="1" u="sng" baseline="0" dirty="0" smtClean="0">
                          <a:latin typeface="Comic Sans MS" pitchFamily="66" charset="0"/>
                          <a:ea typeface="Calibri"/>
                          <a:cs typeface="Times New Roman"/>
                        </a:rPr>
                        <a:t> (Cyclops)</a:t>
                      </a:r>
                      <a:endParaRPr lang="en-GB" sz="1600" dirty="0">
                        <a:latin typeface="Comic Sans MS" pitchFamily="66" charset="0"/>
                        <a:ea typeface="Calibri"/>
                        <a:cs typeface="Times New Roman"/>
                      </a:endParaRPr>
                    </a:p>
                    <a:p>
                      <a:pPr>
                        <a:lnSpc>
                          <a:spcPct val="115000"/>
                        </a:lnSpc>
                        <a:spcAft>
                          <a:spcPts val="0"/>
                        </a:spcAft>
                      </a:pPr>
                      <a:r>
                        <a:rPr lang="en-GB" sz="2000" b="1" u="sng" dirty="0">
                          <a:latin typeface="Comic Sans MS" pitchFamily="66" charset="0"/>
                          <a:ea typeface="Calibri"/>
                          <a:cs typeface="Times New Roman"/>
                        </a:rPr>
                        <a:t>Date</a:t>
                      </a:r>
                      <a:r>
                        <a:rPr lang="en-GB" sz="2000" dirty="0">
                          <a:latin typeface="Comic Sans MS" pitchFamily="66" charset="0"/>
                          <a:ea typeface="Calibri"/>
                          <a:cs typeface="Times New Roman"/>
                        </a:rPr>
                        <a:t>: </a:t>
                      </a:r>
                      <a:r>
                        <a:rPr lang="en-GB" sz="2000" dirty="0" smtClean="0">
                          <a:latin typeface="Comic Sans MS" pitchFamily="66" charset="0"/>
                          <a:ea typeface="Calibri"/>
                          <a:cs typeface="Times New Roman"/>
                        </a:rPr>
                        <a:t>Thursday</a:t>
                      </a:r>
                      <a:r>
                        <a:rPr lang="en-GB" sz="2000" baseline="0" dirty="0" smtClean="0">
                          <a:latin typeface="Comic Sans MS" pitchFamily="66" charset="0"/>
                          <a:ea typeface="Calibri"/>
                          <a:cs typeface="Times New Roman"/>
                        </a:rPr>
                        <a:t> 14</a:t>
                      </a:r>
                      <a:r>
                        <a:rPr lang="en-GB" sz="2000" baseline="30000" dirty="0" smtClean="0">
                          <a:latin typeface="Comic Sans MS" pitchFamily="66" charset="0"/>
                          <a:ea typeface="Calibri"/>
                          <a:cs typeface="Times New Roman"/>
                        </a:rPr>
                        <a:t>th</a:t>
                      </a:r>
                      <a:r>
                        <a:rPr lang="en-GB" sz="2000" baseline="0" dirty="0" smtClean="0">
                          <a:latin typeface="Comic Sans MS" pitchFamily="66" charset="0"/>
                          <a:ea typeface="Calibri"/>
                          <a:cs typeface="Times New Roman"/>
                        </a:rPr>
                        <a:t> May 2020</a:t>
                      </a:r>
                      <a:endParaRPr lang="en-GB" sz="2000"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3447">
                <a:tc>
                  <a:txBody>
                    <a:bodyPr/>
                    <a:lstStyle/>
                    <a:p>
                      <a:pPr>
                        <a:lnSpc>
                          <a:spcPct val="115000"/>
                        </a:lnSpc>
                        <a:spcAft>
                          <a:spcPts val="0"/>
                        </a:spcAft>
                      </a:pPr>
                      <a:r>
                        <a:rPr lang="en-GB" sz="2100" b="1" u="sng" dirty="0" err="1">
                          <a:latin typeface="Comic Sans MS" pitchFamily="66" charset="0"/>
                          <a:ea typeface="Calibri"/>
                          <a:cs typeface="Times New Roman"/>
                        </a:rPr>
                        <a:t>L.Obj</a:t>
                      </a:r>
                      <a:r>
                        <a:rPr lang="en-GB" sz="2100" b="1" u="sng" dirty="0" smtClean="0">
                          <a:latin typeface="Comic Sans MS" pitchFamily="66" charset="0"/>
                          <a:ea typeface="Calibri"/>
                          <a:cs typeface="Times New Roman"/>
                        </a:rPr>
                        <a:t>:</a:t>
                      </a:r>
                      <a:r>
                        <a:rPr lang="en-GB" sz="2100" b="1" u="sng" baseline="0" dirty="0" smtClean="0">
                          <a:latin typeface="Comic Sans MS" pitchFamily="66" charset="0"/>
                          <a:ea typeface="Calibri"/>
                          <a:cs typeface="Times New Roman"/>
                        </a:rPr>
                        <a:t> </a:t>
                      </a:r>
                      <a:r>
                        <a:rPr lang="en-GB" sz="2100" b="1" i="1" u="sng" dirty="0" smtClean="0">
                          <a:solidFill>
                            <a:srgbClr val="FFC000"/>
                          </a:solidFill>
                          <a:latin typeface="Comic Sans MS" pitchFamily="66" charset="0"/>
                          <a:ea typeface="Calibri"/>
                          <a:cs typeface="Times New Roman"/>
                        </a:rPr>
                        <a:t>(</a:t>
                      </a:r>
                      <a:r>
                        <a:rPr lang="en-GB" sz="2100" b="1" i="1" u="sng" dirty="0" err="1" smtClean="0">
                          <a:solidFill>
                            <a:srgbClr val="FFC000"/>
                          </a:solidFill>
                          <a:latin typeface="Comic Sans MS" pitchFamily="66" charset="0"/>
                          <a:ea typeface="Calibri"/>
                          <a:cs typeface="Times New Roman"/>
                        </a:rPr>
                        <a:t>SPaG</a:t>
                      </a:r>
                      <a:r>
                        <a:rPr lang="en-GB" sz="2100" b="1" i="1" u="sng" baseline="0" dirty="0" smtClean="0">
                          <a:solidFill>
                            <a:srgbClr val="FFC000"/>
                          </a:solidFill>
                          <a:latin typeface="Comic Sans MS" pitchFamily="66" charset="0"/>
                          <a:ea typeface="Calibri"/>
                          <a:cs typeface="Times New Roman"/>
                        </a:rPr>
                        <a:t>)</a:t>
                      </a:r>
                      <a:r>
                        <a:rPr lang="en-GB" sz="2100" b="1" i="1" u="sng" dirty="0" smtClean="0">
                          <a:solidFill>
                            <a:srgbClr val="FFC000"/>
                          </a:solidFill>
                          <a:latin typeface="Comic Sans MS" pitchFamily="66" charset="0"/>
                          <a:ea typeface="Calibri"/>
                          <a:cs typeface="Times New Roman"/>
                        </a:rPr>
                        <a:t> –</a:t>
                      </a:r>
                      <a:r>
                        <a:rPr lang="en-GB" sz="2100" b="1" i="1" u="sng" baseline="0" dirty="0" smtClean="0">
                          <a:solidFill>
                            <a:srgbClr val="FFC000"/>
                          </a:solidFill>
                          <a:latin typeface="Comic Sans MS" pitchFamily="66" charset="0"/>
                          <a:ea typeface="Calibri"/>
                          <a:cs typeface="Times New Roman"/>
                        </a:rPr>
                        <a:t> Speech and dialogue</a:t>
                      </a:r>
                      <a:endParaRPr lang="en-GB" sz="2100" b="1" i="1" dirty="0">
                        <a:solidFill>
                          <a:srgbClr val="FFC000"/>
                        </a:solidFill>
                        <a:latin typeface="Comic Sans MS" pitchFamily="66" charset="0"/>
                        <a:ea typeface="Calibri"/>
                        <a:cs typeface="Times New Roman"/>
                      </a:endParaRPr>
                    </a:p>
                    <a:p>
                      <a:pPr>
                        <a:lnSpc>
                          <a:spcPct val="115000"/>
                        </a:lnSpc>
                        <a:spcAft>
                          <a:spcPts val="0"/>
                        </a:spcAft>
                        <a:tabLst>
                          <a:tab pos="843280" algn="l"/>
                        </a:tabLst>
                      </a:pPr>
                      <a:r>
                        <a:rPr lang="en-GB" sz="1800" b="1" dirty="0">
                          <a:solidFill>
                            <a:srgbClr val="FFC000"/>
                          </a:solidFill>
                          <a:latin typeface="Comic Sans MS" pitchFamily="66" charset="0"/>
                          <a:ea typeface="Calibri"/>
                          <a:cs typeface="Times New Roman"/>
                        </a:rPr>
                        <a:t>*</a:t>
                      </a:r>
                      <a:r>
                        <a:rPr lang="en-GB" sz="1800" b="1" dirty="0" smtClean="0">
                          <a:solidFill>
                            <a:srgbClr val="FFC000"/>
                          </a:solidFill>
                          <a:latin typeface="Comic Sans MS" pitchFamily="66" charset="0"/>
                          <a:ea typeface="Calibri"/>
                          <a:cs typeface="Times New Roman"/>
                        </a:rPr>
                        <a:t>I can</a:t>
                      </a:r>
                      <a:r>
                        <a:rPr lang="en-GB" sz="1800" b="1" baseline="0" dirty="0" smtClean="0">
                          <a:solidFill>
                            <a:srgbClr val="FFC000"/>
                          </a:solidFill>
                          <a:latin typeface="Comic Sans MS" pitchFamily="66" charset="0"/>
                          <a:ea typeface="Calibri"/>
                          <a:cs typeface="Times New Roman"/>
                        </a:rPr>
                        <a:t> convert </a:t>
                      </a:r>
                      <a:r>
                        <a:rPr lang="en-GB" sz="1800" b="1" u="none" baseline="0" dirty="0" smtClean="0">
                          <a:solidFill>
                            <a:srgbClr val="FFC000"/>
                          </a:solidFill>
                          <a:latin typeface="Comic Sans MS" pitchFamily="66" charset="0"/>
                          <a:ea typeface="Calibri"/>
                          <a:cs typeface="Times New Roman"/>
                        </a:rPr>
                        <a:t>dialogue for a script into </a:t>
                      </a:r>
                      <a:r>
                        <a:rPr lang="en-GB" sz="1800" b="1" u="sng" baseline="0" dirty="0" smtClean="0">
                          <a:solidFill>
                            <a:srgbClr val="FF0000"/>
                          </a:solidFill>
                          <a:latin typeface="Comic Sans MS" pitchFamily="66" charset="0"/>
                          <a:ea typeface="Calibri"/>
                          <a:cs typeface="Times New Roman"/>
                        </a:rPr>
                        <a:t>speech sentences </a:t>
                      </a:r>
                      <a:r>
                        <a:rPr lang="en-GB" sz="1800" b="1" baseline="0" dirty="0" smtClean="0">
                          <a:solidFill>
                            <a:srgbClr val="FFC000"/>
                          </a:solidFill>
                          <a:latin typeface="Comic Sans MS" pitchFamily="66" charset="0"/>
                          <a:ea typeface="Calibri"/>
                          <a:cs typeface="Times New Roman"/>
                        </a:rPr>
                        <a:t>using correct punctuation.</a:t>
                      </a:r>
                      <a:endParaRPr lang="en-GB" sz="1800" b="1" dirty="0">
                        <a:solidFill>
                          <a:srgbClr val="FFC000"/>
                        </a:solidFill>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6280">
                <a:tc>
                  <a:txBody>
                    <a:bodyPr/>
                    <a:lstStyle/>
                    <a:p>
                      <a:pPr>
                        <a:lnSpc>
                          <a:spcPct val="115000"/>
                        </a:lnSpc>
                        <a:spcAft>
                          <a:spcPts val="0"/>
                        </a:spcAft>
                        <a:tabLst>
                          <a:tab pos="843280" algn="l"/>
                        </a:tabLst>
                      </a:pPr>
                      <a:r>
                        <a:rPr lang="en-GB" sz="2100" b="1" dirty="0" smtClean="0">
                          <a:latin typeface="Comic Sans MS" pitchFamily="66" charset="0"/>
                          <a:ea typeface="Calibri"/>
                          <a:cs typeface="Times New Roman"/>
                        </a:rPr>
                        <a:t>*I can write an extract from a story, using a</a:t>
                      </a:r>
                      <a:r>
                        <a:rPr lang="en-GB" sz="2100" b="1" baseline="0" dirty="0" smtClean="0">
                          <a:latin typeface="Comic Sans MS" pitchFamily="66" charset="0"/>
                          <a:ea typeface="Calibri"/>
                          <a:cs typeface="Times New Roman"/>
                        </a:rPr>
                        <a:t> wide range of sentence structure, descriptive vocabulary and punctuation.</a:t>
                      </a:r>
                      <a:endParaRPr lang="en-GB" sz="2100" b="1" dirty="0">
                        <a:latin typeface="Comic Sans MS" pitchFamily="66" charset="0"/>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146" name="AutoShape 2" descr="How to Write a Play Script (with Pictures) - wikiHow"/>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148" name="AutoShape 4" descr="Image titled Write a Play Script Step 1"/>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2" name="Picture 2" descr="ArtStation - Polyphemus, Giong :-p"/>
          <p:cNvPicPr>
            <a:picLocks noChangeAspect="1" noChangeArrowheads="1"/>
          </p:cNvPicPr>
          <p:nvPr/>
        </p:nvPicPr>
        <p:blipFill>
          <a:blip r:embed="rId3" cstate="print"/>
          <a:srcRect/>
          <a:stretch>
            <a:fillRect/>
          </a:stretch>
        </p:blipFill>
        <p:spPr bwMode="auto">
          <a:xfrm>
            <a:off x="6300192" y="3430130"/>
            <a:ext cx="2685716" cy="2694149"/>
          </a:xfrm>
          <a:prstGeom prst="rect">
            <a:avLst/>
          </a:prstGeom>
          <a:noFill/>
        </p:spPr>
      </p:pic>
      <p:sp>
        <p:nvSpPr>
          <p:cNvPr id="10" name="TextBox 9"/>
          <p:cNvSpPr txBox="1"/>
          <p:nvPr/>
        </p:nvSpPr>
        <p:spPr>
          <a:xfrm>
            <a:off x="5940152" y="6237312"/>
            <a:ext cx="3024336" cy="461665"/>
          </a:xfrm>
          <a:prstGeom prst="rect">
            <a:avLst/>
          </a:prstGeom>
          <a:solidFill>
            <a:srgbClr val="C00000"/>
          </a:solidFill>
          <a:ln w="38100">
            <a:solidFill>
              <a:schemeClr val="tx1"/>
            </a:solidFill>
          </a:ln>
        </p:spPr>
        <p:txBody>
          <a:bodyPr wrap="square" rtlCol="0">
            <a:spAutoFit/>
          </a:bodyPr>
          <a:lstStyle/>
          <a:p>
            <a:pPr algn="ctr"/>
            <a:r>
              <a:rPr lang="en-GB" sz="2400" b="1" dirty="0" err="1" smtClean="0">
                <a:solidFill>
                  <a:schemeClr val="bg1"/>
                </a:solidFill>
              </a:rPr>
              <a:t>Polythemus</a:t>
            </a:r>
            <a:r>
              <a:rPr lang="en-GB" sz="2400" b="1" dirty="0" smtClean="0">
                <a:solidFill>
                  <a:schemeClr val="bg1"/>
                </a:solidFill>
              </a:rPr>
              <a:t> (Cyclops)</a:t>
            </a:r>
            <a:endParaRPr lang="en-GB" sz="2400" b="1" dirty="0">
              <a:solidFill>
                <a:schemeClr val="bg1"/>
              </a:solidFill>
            </a:endParaRPr>
          </a:p>
        </p:txBody>
      </p:sp>
      <p:pic>
        <p:nvPicPr>
          <p:cNvPr id="3" name="Picture 4" descr="The Stories of Aphrodite and Minotaur - Max Roberts - Medium"/>
          <p:cNvPicPr>
            <a:picLocks noChangeAspect="1" noChangeArrowheads="1"/>
          </p:cNvPicPr>
          <p:nvPr/>
        </p:nvPicPr>
        <p:blipFill>
          <a:blip r:embed="rId4" cstate="print"/>
          <a:srcRect/>
          <a:stretch>
            <a:fillRect/>
          </a:stretch>
        </p:blipFill>
        <p:spPr bwMode="auto">
          <a:xfrm>
            <a:off x="251520" y="3429000"/>
            <a:ext cx="2865437" cy="2724664"/>
          </a:xfrm>
          <a:prstGeom prst="rect">
            <a:avLst/>
          </a:prstGeom>
          <a:noFill/>
        </p:spPr>
      </p:pic>
      <p:sp>
        <p:nvSpPr>
          <p:cNvPr id="12" name="TextBox 11"/>
          <p:cNvSpPr txBox="1"/>
          <p:nvPr/>
        </p:nvSpPr>
        <p:spPr>
          <a:xfrm>
            <a:off x="179512" y="6237312"/>
            <a:ext cx="3024336" cy="461665"/>
          </a:xfrm>
          <a:prstGeom prst="rect">
            <a:avLst/>
          </a:prstGeom>
          <a:solidFill>
            <a:srgbClr val="C00000"/>
          </a:solidFill>
          <a:ln w="38100">
            <a:solidFill>
              <a:schemeClr val="tx1"/>
            </a:solidFill>
          </a:ln>
        </p:spPr>
        <p:txBody>
          <a:bodyPr wrap="square" rtlCol="0">
            <a:spAutoFit/>
          </a:bodyPr>
          <a:lstStyle/>
          <a:p>
            <a:pPr algn="ctr"/>
            <a:r>
              <a:rPr lang="en-GB" sz="2400" b="1" dirty="0" smtClean="0">
                <a:solidFill>
                  <a:schemeClr val="bg1"/>
                </a:solidFill>
              </a:rPr>
              <a:t>Minotaur</a:t>
            </a:r>
            <a:endParaRPr lang="en-GB" sz="24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3851919" cy="584775"/>
          </a:xfrm>
          <a:prstGeom prst="rect">
            <a:avLst/>
          </a:prstGeom>
          <a:solidFill>
            <a:srgbClr val="66FF33"/>
          </a:solidFill>
          <a:ln w="19050">
            <a:solidFill>
              <a:schemeClr val="tx1"/>
            </a:solidFill>
          </a:ln>
        </p:spPr>
        <p:txBody>
          <a:bodyPr wrap="square" lIns="91440" tIns="45720" rIns="91440" bIns="45720">
            <a:spAutoFit/>
          </a:bodyPr>
          <a:lstStyle/>
          <a:p>
            <a:pPr algn="ctr"/>
            <a:r>
              <a:rPr lang="en-US" sz="32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English </a:t>
            </a:r>
            <a:r>
              <a:rPr lang="en-US" sz="3200" b="1" u="sng"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SPaG</a:t>
            </a:r>
            <a:r>
              <a:rPr lang="en-US" sz="32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starter</a:t>
            </a:r>
            <a:endParaRPr lang="en-US" sz="3200" b="1" u="sng"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3" name="Rectangle 2"/>
          <p:cNvSpPr/>
          <p:nvPr/>
        </p:nvSpPr>
        <p:spPr>
          <a:xfrm>
            <a:off x="3851920" y="0"/>
            <a:ext cx="5292081" cy="584775"/>
          </a:xfrm>
          <a:prstGeom prst="rect">
            <a:avLst/>
          </a:prstGeom>
          <a:solidFill>
            <a:schemeClr val="tx2">
              <a:lumMod val="40000"/>
              <a:lumOff val="60000"/>
            </a:schemeClr>
          </a:solidFill>
          <a:ln w="19050">
            <a:solidFill>
              <a:schemeClr val="tx1"/>
            </a:solidFill>
          </a:ln>
        </p:spPr>
        <p:txBody>
          <a:bodyPr wrap="square" lIns="91440" tIns="45720" rIns="91440" bIns="45720">
            <a:spAutoFit/>
          </a:bodyPr>
          <a:lstStyle/>
          <a:p>
            <a:pPr algn="ctr"/>
            <a:r>
              <a:rPr lang="en-US" sz="3200" b="1" u="sng" dirty="0" smtClean="0">
                <a:ln w="17780" cmpd="sng">
                  <a:solidFill>
                    <a:srgbClr val="FFFFFF"/>
                  </a:solidFill>
                  <a:prstDash val="solid"/>
                  <a:miter lim="800000"/>
                </a:ln>
                <a:solidFill>
                  <a:schemeClr val="bg1"/>
                </a:solidFill>
                <a:effectLst>
                  <a:outerShdw blurRad="50800" algn="tl" rotWithShape="0">
                    <a:srgbClr val="000000"/>
                  </a:outerShdw>
                </a:effectLst>
              </a:rPr>
              <a:t>Dialogue                    Speech </a:t>
            </a:r>
            <a:endParaRPr lang="en-US" sz="3200" b="1" u="sng"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5" name="TextBox 4"/>
          <p:cNvSpPr txBox="1"/>
          <p:nvPr/>
        </p:nvSpPr>
        <p:spPr>
          <a:xfrm>
            <a:off x="0" y="3212976"/>
            <a:ext cx="9144000" cy="523220"/>
          </a:xfrm>
          <a:prstGeom prst="rect">
            <a:avLst/>
          </a:prstGeom>
          <a:noFill/>
          <a:ln w="28575">
            <a:solidFill>
              <a:schemeClr val="tx1"/>
            </a:solidFill>
          </a:ln>
        </p:spPr>
        <p:txBody>
          <a:bodyPr wrap="square" rtlCol="0">
            <a:spAutoFit/>
          </a:bodyPr>
          <a:lstStyle/>
          <a:p>
            <a:r>
              <a:rPr lang="en-GB" sz="2800" dirty="0" smtClean="0">
                <a:latin typeface="Comic Sans MS" pitchFamily="66" charset="0"/>
              </a:rPr>
              <a:t>Let’s turn it into a </a:t>
            </a:r>
            <a:r>
              <a:rPr lang="en-GB" sz="2800" dirty="0" smtClean="0">
                <a:solidFill>
                  <a:srgbClr val="FF0000"/>
                </a:solidFill>
                <a:latin typeface="Comic Sans MS" pitchFamily="66" charset="0"/>
              </a:rPr>
              <a:t>direct speech sentence</a:t>
            </a:r>
            <a:r>
              <a:rPr lang="en-GB" sz="2800" dirty="0" smtClean="0">
                <a:latin typeface="Comic Sans MS" pitchFamily="66" charset="0"/>
              </a:rPr>
              <a:t>.</a:t>
            </a:r>
            <a:endParaRPr lang="en-GB" dirty="0"/>
          </a:p>
        </p:txBody>
      </p:sp>
      <p:sp>
        <p:nvSpPr>
          <p:cNvPr id="13" name="TextBox 12"/>
          <p:cNvSpPr txBox="1"/>
          <p:nvPr/>
        </p:nvSpPr>
        <p:spPr>
          <a:xfrm>
            <a:off x="0" y="1196752"/>
            <a:ext cx="9144000" cy="553998"/>
          </a:xfrm>
          <a:prstGeom prst="rect">
            <a:avLst/>
          </a:prstGeom>
          <a:solidFill>
            <a:srgbClr val="FFC000"/>
          </a:solidFill>
          <a:ln w="28575">
            <a:solidFill>
              <a:schemeClr val="tx1"/>
            </a:solidFill>
          </a:ln>
        </p:spPr>
        <p:txBody>
          <a:bodyPr wrap="square" rtlCol="0">
            <a:spAutoFit/>
          </a:bodyPr>
          <a:lstStyle/>
          <a:p>
            <a:r>
              <a:rPr lang="en-GB" sz="3000" dirty="0" smtClean="0">
                <a:latin typeface="Comic Sans MS" pitchFamily="66" charset="0"/>
              </a:rPr>
              <a:t>Odysseus: (pointing) Land! I see land ahead!</a:t>
            </a:r>
          </a:p>
        </p:txBody>
      </p:sp>
      <p:sp>
        <p:nvSpPr>
          <p:cNvPr id="11" name="Right Arrow 10"/>
          <p:cNvSpPr/>
          <p:nvPr/>
        </p:nvSpPr>
        <p:spPr>
          <a:xfrm>
            <a:off x="5940152" y="188640"/>
            <a:ext cx="136815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0" y="5373216"/>
            <a:ext cx="9144000" cy="1015663"/>
          </a:xfrm>
          <a:prstGeom prst="rect">
            <a:avLst/>
          </a:prstGeom>
          <a:noFill/>
          <a:ln w="12700">
            <a:solidFill>
              <a:schemeClr val="tx1"/>
            </a:solidFill>
          </a:ln>
        </p:spPr>
        <p:txBody>
          <a:bodyPr wrap="square" rtlCol="0">
            <a:spAutoFit/>
          </a:bodyPr>
          <a:lstStyle/>
          <a:p>
            <a:r>
              <a:rPr lang="en-GB" sz="2000" dirty="0" smtClean="0">
                <a:latin typeface="Comic Sans MS" pitchFamily="66" charset="0"/>
              </a:rPr>
              <a:t>When writing a direct speech sentence, the speech punctuation surrounds the words that are spoken by the character. </a:t>
            </a:r>
          </a:p>
          <a:p>
            <a:r>
              <a:rPr lang="en-GB" sz="2000" i="1" dirty="0" smtClean="0">
                <a:latin typeface="Comic Sans MS" pitchFamily="66" charset="0"/>
              </a:rPr>
              <a:t>You also need to explain who the words were spoken by.</a:t>
            </a:r>
          </a:p>
        </p:txBody>
      </p:sp>
      <p:sp>
        <p:nvSpPr>
          <p:cNvPr id="15" name="TextBox 14"/>
          <p:cNvSpPr txBox="1"/>
          <p:nvPr/>
        </p:nvSpPr>
        <p:spPr>
          <a:xfrm>
            <a:off x="0" y="3806368"/>
            <a:ext cx="9144000" cy="1477328"/>
          </a:xfrm>
          <a:prstGeom prst="rect">
            <a:avLst/>
          </a:prstGeom>
          <a:solidFill>
            <a:srgbClr val="FFFF00"/>
          </a:solidFill>
          <a:ln w="28575">
            <a:solidFill>
              <a:schemeClr val="tx1"/>
            </a:solidFill>
          </a:ln>
        </p:spPr>
        <p:txBody>
          <a:bodyPr wrap="square" rtlCol="0">
            <a:spAutoFit/>
          </a:bodyPr>
          <a:lstStyle/>
          <a:p>
            <a:r>
              <a:rPr lang="en-GB" sz="3000" dirty="0" smtClean="0">
                <a:latin typeface="Comic Sans MS" pitchFamily="66" charset="0"/>
              </a:rPr>
              <a:t>“Land! I see land ahead!” Odysseus announced loudly on board the ship, whilst pointing in the distance.</a:t>
            </a:r>
          </a:p>
        </p:txBody>
      </p:sp>
      <p:sp>
        <p:nvSpPr>
          <p:cNvPr id="16" name="TextBox 15"/>
          <p:cNvSpPr txBox="1"/>
          <p:nvPr/>
        </p:nvSpPr>
        <p:spPr>
          <a:xfrm>
            <a:off x="0" y="620688"/>
            <a:ext cx="9144000" cy="492443"/>
          </a:xfrm>
          <a:prstGeom prst="rect">
            <a:avLst/>
          </a:prstGeom>
          <a:noFill/>
          <a:ln w="28575">
            <a:solidFill>
              <a:schemeClr val="tx1"/>
            </a:solidFill>
          </a:ln>
        </p:spPr>
        <p:txBody>
          <a:bodyPr wrap="square" rtlCol="0">
            <a:spAutoFit/>
          </a:bodyPr>
          <a:lstStyle/>
          <a:p>
            <a:r>
              <a:rPr lang="en-GB" sz="2600" dirty="0" smtClean="0">
                <a:latin typeface="Comic Sans MS" pitchFamily="66" charset="0"/>
              </a:rPr>
              <a:t>Look at this piece of </a:t>
            </a:r>
            <a:r>
              <a:rPr lang="en-GB" sz="2600" dirty="0" smtClean="0">
                <a:solidFill>
                  <a:srgbClr val="FF0000"/>
                </a:solidFill>
                <a:latin typeface="Comic Sans MS" pitchFamily="66" charset="0"/>
              </a:rPr>
              <a:t>dialogue from a script</a:t>
            </a:r>
            <a:r>
              <a:rPr lang="en-GB" sz="2600" dirty="0" smtClean="0">
                <a:latin typeface="Comic Sans MS" pitchFamily="66" charset="0"/>
              </a:rPr>
              <a:t>.</a:t>
            </a:r>
            <a:endParaRPr lang="en-GB" sz="2600" dirty="0"/>
          </a:p>
        </p:txBody>
      </p:sp>
      <p:sp>
        <p:nvSpPr>
          <p:cNvPr id="17" name="TextBox 16"/>
          <p:cNvSpPr txBox="1"/>
          <p:nvPr/>
        </p:nvSpPr>
        <p:spPr>
          <a:xfrm>
            <a:off x="0" y="1772816"/>
            <a:ext cx="9144000" cy="1015663"/>
          </a:xfrm>
          <a:prstGeom prst="rect">
            <a:avLst/>
          </a:prstGeom>
          <a:noFill/>
          <a:ln w="12700">
            <a:solidFill>
              <a:schemeClr val="tx1"/>
            </a:solidFill>
          </a:ln>
        </p:spPr>
        <p:txBody>
          <a:bodyPr wrap="square" rtlCol="0">
            <a:spAutoFit/>
          </a:bodyPr>
          <a:lstStyle/>
          <a:p>
            <a:r>
              <a:rPr lang="en-GB" sz="2000" dirty="0" smtClean="0">
                <a:latin typeface="Comic Sans MS" pitchFamily="66" charset="0"/>
              </a:rPr>
              <a:t>When writing dialogue  for a script, speech punctuation is not needed. </a:t>
            </a:r>
          </a:p>
          <a:p>
            <a:r>
              <a:rPr lang="en-GB" sz="2000" i="1" dirty="0" smtClean="0">
                <a:latin typeface="Comic Sans MS" pitchFamily="66" charset="0"/>
              </a:rPr>
              <a:t>The name of the person speaking is written at the side.</a:t>
            </a:r>
          </a:p>
          <a:p>
            <a:r>
              <a:rPr lang="en-GB" sz="2000" i="1" dirty="0" smtClean="0">
                <a:latin typeface="Comic Sans MS" pitchFamily="66" charset="0"/>
              </a:rPr>
              <a:t>The part in brackets tell you how to act or speak.</a:t>
            </a:r>
          </a:p>
        </p:txBody>
      </p:sp>
    </p:spTree>
    <p:extLst>
      <p:ext uri="{BB962C8B-B14F-4D97-AF65-F5344CB8AC3E}">
        <p14:creationId xmlns="" xmlns:p14="http://schemas.microsoft.com/office/powerpoint/2010/main" val="44670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linds(horizont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3851919" cy="584775"/>
          </a:xfrm>
          <a:prstGeom prst="rect">
            <a:avLst/>
          </a:prstGeom>
          <a:solidFill>
            <a:srgbClr val="66FF33"/>
          </a:solidFill>
          <a:ln w="19050">
            <a:solidFill>
              <a:schemeClr val="tx1"/>
            </a:solidFill>
          </a:ln>
        </p:spPr>
        <p:txBody>
          <a:bodyPr wrap="square" lIns="91440" tIns="45720" rIns="91440" bIns="45720">
            <a:spAutoFit/>
          </a:bodyPr>
          <a:lstStyle/>
          <a:p>
            <a:pPr algn="ctr"/>
            <a:r>
              <a:rPr lang="en-US" sz="32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English </a:t>
            </a:r>
            <a:r>
              <a:rPr lang="en-US" sz="3200" b="1" u="sng"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SPaG</a:t>
            </a:r>
            <a:r>
              <a:rPr lang="en-US" sz="32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starter</a:t>
            </a:r>
            <a:endParaRPr lang="en-US" sz="3200" b="1" u="sng"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5" name="TextBox 4"/>
          <p:cNvSpPr txBox="1"/>
          <p:nvPr/>
        </p:nvSpPr>
        <p:spPr>
          <a:xfrm>
            <a:off x="0" y="3861048"/>
            <a:ext cx="9144000" cy="523220"/>
          </a:xfrm>
          <a:prstGeom prst="rect">
            <a:avLst/>
          </a:prstGeom>
          <a:noFill/>
          <a:ln w="28575">
            <a:solidFill>
              <a:schemeClr val="tx1"/>
            </a:solidFill>
          </a:ln>
        </p:spPr>
        <p:txBody>
          <a:bodyPr wrap="square" rtlCol="0">
            <a:spAutoFit/>
          </a:bodyPr>
          <a:lstStyle/>
          <a:p>
            <a:r>
              <a:rPr lang="en-GB" sz="2800" dirty="0" smtClean="0">
                <a:latin typeface="Comic Sans MS" pitchFamily="66" charset="0"/>
              </a:rPr>
              <a:t>Can you turn it into a direct speech sentence.</a:t>
            </a:r>
            <a:endParaRPr lang="en-GB" dirty="0"/>
          </a:p>
        </p:txBody>
      </p:sp>
      <p:sp>
        <p:nvSpPr>
          <p:cNvPr id="13" name="TextBox 12"/>
          <p:cNvSpPr txBox="1"/>
          <p:nvPr/>
        </p:nvSpPr>
        <p:spPr>
          <a:xfrm>
            <a:off x="0" y="1196752"/>
            <a:ext cx="9144000" cy="1015663"/>
          </a:xfrm>
          <a:prstGeom prst="rect">
            <a:avLst/>
          </a:prstGeom>
          <a:solidFill>
            <a:srgbClr val="FFC000"/>
          </a:solidFill>
          <a:ln w="28575">
            <a:solidFill>
              <a:schemeClr val="tx1"/>
            </a:solidFill>
          </a:ln>
        </p:spPr>
        <p:txBody>
          <a:bodyPr wrap="square" rtlCol="0">
            <a:spAutoFit/>
          </a:bodyPr>
          <a:lstStyle/>
          <a:p>
            <a:r>
              <a:rPr lang="en-GB" sz="3000" b="1" u="sng" dirty="0" smtClean="0">
                <a:latin typeface="Comic Sans MS" pitchFamily="66" charset="0"/>
              </a:rPr>
              <a:t>Odysseus: </a:t>
            </a:r>
            <a:r>
              <a:rPr lang="en-GB" sz="3000" dirty="0" smtClean="0">
                <a:latin typeface="Comic Sans MS" pitchFamily="66" charset="0"/>
              </a:rPr>
              <a:t>(excitedly) A cave! Let’s go and see  		  inside it.</a:t>
            </a:r>
          </a:p>
        </p:txBody>
      </p:sp>
      <p:sp>
        <p:nvSpPr>
          <p:cNvPr id="15" name="TextBox 14"/>
          <p:cNvSpPr txBox="1"/>
          <p:nvPr/>
        </p:nvSpPr>
        <p:spPr>
          <a:xfrm>
            <a:off x="0" y="4382432"/>
            <a:ext cx="9144000" cy="553998"/>
          </a:xfrm>
          <a:prstGeom prst="rect">
            <a:avLst/>
          </a:prstGeom>
          <a:solidFill>
            <a:srgbClr val="FFFF00"/>
          </a:solidFill>
          <a:ln w="28575">
            <a:solidFill>
              <a:schemeClr val="tx1"/>
            </a:solidFill>
          </a:ln>
        </p:spPr>
        <p:txBody>
          <a:bodyPr wrap="square" rtlCol="0">
            <a:spAutoFit/>
          </a:bodyPr>
          <a:lstStyle/>
          <a:p>
            <a:endParaRPr lang="en-GB" sz="3000" dirty="0" smtClean="0">
              <a:latin typeface="Comic Sans MS" pitchFamily="66" charset="0"/>
            </a:endParaRPr>
          </a:p>
        </p:txBody>
      </p:sp>
      <p:sp>
        <p:nvSpPr>
          <p:cNvPr id="16" name="TextBox 15"/>
          <p:cNvSpPr txBox="1"/>
          <p:nvPr/>
        </p:nvSpPr>
        <p:spPr>
          <a:xfrm>
            <a:off x="0" y="620688"/>
            <a:ext cx="9144000" cy="492443"/>
          </a:xfrm>
          <a:prstGeom prst="rect">
            <a:avLst/>
          </a:prstGeom>
          <a:noFill/>
          <a:ln w="28575">
            <a:solidFill>
              <a:schemeClr val="tx1"/>
            </a:solidFill>
          </a:ln>
        </p:spPr>
        <p:txBody>
          <a:bodyPr wrap="square" rtlCol="0">
            <a:spAutoFit/>
          </a:bodyPr>
          <a:lstStyle/>
          <a:p>
            <a:r>
              <a:rPr lang="en-GB" sz="2600" dirty="0" smtClean="0">
                <a:latin typeface="Comic Sans MS" pitchFamily="66" charset="0"/>
              </a:rPr>
              <a:t>Look at this piece of dialogue from a script.</a:t>
            </a:r>
            <a:endParaRPr lang="en-GB" sz="2600" dirty="0"/>
          </a:p>
        </p:txBody>
      </p:sp>
      <p:sp>
        <p:nvSpPr>
          <p:cNvPr id="12" name="Down Arrow 11"/>
          <p:cNvSpPr/>
          <p:nvPr/>
        </p:nvSpPr>
        <p:spPr>
          <a:xfrm>
            <a:off x="4355976" y="2420888"/>
            <a:ext cx="432048"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851920" y="0"/>
            <a:ext cx="5292081" cy="584775"/>
          </a:xfrm>
          <a:prstGeom prst="rect">
            <a:avLst/>
          </a:prstGeom>
          <a:solidFill>
            <a:schemeClr val="tx2">
              <a:lumMod val="40000"/>
              <a:lumOff val="60000"/>
            </a:schemeClr>
          </a:solidFill>
          <a:ln w="19050">
            <a:solidFill>
              <a:schemeClr val="tx1"/>
            </a:solidFill>
          </a:ln>
        </p:spPr>
        <p:txBody>
          <a:bodyPr wrap="square" lIns="91440" tIns="45720" rIns="91440" bIns="45720">
            <a:spAutoFit/>
          </a:bodyPr>
          <a:lstStyle/>
          <a:p>
            <a:pPr algn="ctr"/>
            <a:r>
              <a:rPr lang="en-US" sz="3200" b="1" u="sng" dirty="0" smtClean="0">
                <a:ln w="17780" cmpd="sng">
                  <a:solidFill>
                    <a:srgbClr val="FFFFFF"/>
                  </a:solidFill>
                  <a:prstDash val="solid"/>
                  <a:miter lim="800000"/>
                </a:ln>
                <a:solidFill>
                  <a:schemeClr val="bg1"/>
                </a:solidFill>
                <a:effectLst>
                  <a:outerShdw blurRad="50800" algn="tl" rotWithShape="0">
                    <a:srgbClr val="000000"/>
                  </a:outerShdw>
                </a:effectLst>
              </a:rPr>
              <a:t>Dialogue                    Speech </a:t>
            </a:r>
            <a:endParaRPr lang="en-US" sz="3200" b="1" u="sng"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14" name="Right Arrow 13"/>
          <p:cNvSpPr/>
          <p:nvPr/>
        </p:nvSpPr>
        <p:spPr>
          <a:xfrm>
            <a:off x="5940152" y="188640"/>
            <a:ext cx="136815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44670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 y="0"/>
            <a:ext cx="3851919" cy="584775"/>
          </a:xfrm>
          <a:prstGeom prst="rect">
            <a:avLst/>
          </a:prstGeom>
          <a:solidFill>
            <a:srgbClr val="66FF33"/>
          </a:solidFill>
          <a:ln w="19050">
            <a:solidFill>
              <a:schemeClr val="tx1"/>
            </a:solidFill>
          </a:ln>
        </p:spPr>
        <p:txBody>
          <a:bodyPr wrap="square" lIns="91440" tIns="45720" rIns="91440" bIns="45720">
            <a:spAutoFit/>
          </a:bodyPr>
          <a:lstStyle/>
          <a:p>
            <a:pPr algn="ctr"/>
            <a:r>
              <a:rPr lang="en-US" sz="32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English </a:t>
            </a:r>
            <a:r>
              <a:rPr lang="en-US" sz="3200" b="1" u="sng"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SPaG</a:t>
            </a:r>
            <a:r>
              <a:rPr lang="en-US" sz="32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starter</a:t>
            </a:r>
            <a:endParaRPr lang="en-US" sz="3200" b="1" u="sng"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3" name="Rectangle 2"/>
          <p:cNvSpPr/>
          <p:nvPr/>
        </p:nvSpPr>
        <p:spPr>
          <a:xfrm>
            <a:off x="3851920" y="0"/>
            <a:ext cx="5292081" cy="584775"/>
          </a:xfrm>
          <a:prstGeom prst="rect">
            <a:avLst/>
          </a:prstGeom>
          <a:solidFill>
            <a:schemeClr val="tx2">
              <a:lumMod val="40000"/>
              <a:lumOff val="60000"/>
            </a:schemeClr>
          </a:solidFill>
          <a:ln w="19050">
            <a:solidFill>
              <a:schemeClr val="tx1"/>
            </a:solidFill>
          </a:ln>
        </p:spPr>
        <p:txBody>
          <a:bodyPr wrap="square" lIns="91440" tIns="45720" rIns="91440" bIns="45720">
            <a:spAutoFit/>
          </a:bodyPr>
          <a:lstStyle/>
          <a:p>
            <a:pPr algn="ctr"/>
            <a:r>
              <a:rPr lang="en-US" sz="3200" b="1" u="sng" dirty="0" smtClean="0">
                <a:ln w="17780" cmpd="sng">
                  <a:solidFill>
                    <a:srgbClr val="FFFFFF"/>
                  </a:solidFill>
                  <a:prstDash val="solid"/>
                  <a:miter lim="800000"/>
                </a:ln>
                <a:solidFill>
                  <a:schemeClr val="bg1"/>
                </a:solidFill>
                <a:effectLst>
                  <a:outerShdw blurRad="50800" algn="tl" rotWithShape="0">
                    <a:srgbClr val="000000"/>
                  </a:outerShdw>
                </a:effectLst>
              </a:rPr>
              <a:t>Speech                 Dialogue </a:t>
            </a:r>
            <a:endParaRPr lang="en-US" sz="3200" b="1" u="sng"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5" name="TextBox 4"/>
          <p:cNvSpPr txBox="1"/>
          <p:nvPr/>
        </p:nvSpPr>
        <p:spPr>
          <a:xfrm>
            <a:off x="0" y="3861048"/>
            <a:ext cx="9144000" cy="523220"/>
          </a:xfrm>
          <a:prstGeom prst="rect">
            <a:avLst/>
          </a:prstGeom>
          <a:noFill/>
          <a:ln w="28575">
            <a:solidFill>
              <a:schemeClr val="tx1"/>
            </a:solidFill>
          </a:ln>
        </p:spPr>
        <p:txBody>
          <a:bodyPr wrap="square" rtlCol="0">
            <a:spAutoFit/>
          </a:bodyPr>
          <a:lstStyle/>
          <a:p>
            <a:r>
              <a:rPr lang="en-GB" sz="2800" dirty="0" smtClean="0">
                <a:latin typeface="Comic Sans MS" pitchFamily="66" charset="0"/>
              </a:rPr>
              <a:t>Can you turn it into a direct speech sentence.</a:t>
            </a:r>
            <a:endParaRPr lang="en-GB" dirty="0"/>
          </a:p>
        </p:txBody>
      </p:sp>
      <p:sp>
        <p:nvSpPr>
          <p:cNvPr id="13" name="TextBox 12"/>
          <p:cNvSpPr txBox="1"/>
          <p:nvPr/>
        </p:nvSpPr>
        <p:spPr>
          <a:xfrm>
            <a:off x="0" y="1196752"/>
            <a:ext cx="9144000" cy="1015663"/>
          </a:xfrm>
          <a:prstGeom prst="rect">
            <a:avLst/>
          </a:prstGeom>
          <a:solidFill>
            <a:srgbClr val="FFC000"/>
          </a:solidFill>
          <a:ln w="28575">
            <a:solidFill>
              <a:schemeClr val="tx1"/>
            </a:solidFill>
          </a:ln>
        </p:spPr>
        <p:txBody>
          <a:bodyPr wrap="square" rtlCol="0">
            <a:spAutoFit/>
          </a:bodyPr>
          <a:lstStyle/>
          <a:p>
            <a:r>
              <a:rPr lang="en-GB" sz="3000" b="1" u="sng" dirty="0" err="1" smtClean="0">
                <a:latin typeface="Comic Sans MS" pitchFamily="66" charset="0"/>
              </a:rPr>
              <a:t>Polythemus</a:t>
            </a:r>
            <a:r>
              <a:rPr lang="en-GB" sz="3000" b="1" u="sng" dirty="0" smtClean="0">
                <a:latin typeface="Comic Sans MS" pitchFamily="66" charset="0"/>
              </a:rPr>
              <a:t>: </a:t>
            </a:r>
            <a:r>
              <a:rPr lang="en-GB" sz="3000" dirty="0" smtClean="0">
                <a:latin typeface="Comic Sans MS" pitchFamily="66" charset="0"/>
              </a:rPr>
              <a:t>(angrily) Who’s lit this fire? And 		     who’s been eating my sheep?</a:t>
            </a:r>
          </a:p>
        </p:txBody>
      </p:sp>
      <p:sp>
        <p:nvSpPr>
          <p:cNvPr id="11" name="Right Arrow 10"/>
          <p:cNvSpPr/>
          <p:nvPr/>
        </p:nvSpPr>
        <p:spPr>
          <a:xfrm>
            <a:off x="5652120" y="188640"/>
            <a:ext cx="136815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0" y="4382432"/>
            <a:ext cx="9144000" cy="553998"/>
          </a:xfrm>
          <a:prstGeom prst="rect">
            <a:avLst/>
          </a:prstGeom>
          <a:solidFill>
            <a:srgbClr val="FFFF00"/>
          </a:solidFill>
          <a:ln w="28575">
            <a:solidFill>
              <a:schemeClr val="tx1"/>
            </a:solidFill>
          </a:ln>
        </p:spPr>
        <p:txBody>
          <a:bodyPr wrap="square" rtlCol="0">
            <a:spAutoFit/>
          </a:bodyPr>
          <a:lstStyle/>
          <a:p>
            <a:endParaRPr lang="en-GB" sz="3000" dirty="0" smtClean="0">
              <a:latin typeface="Comic Sans MS" pitchFamily="66" charset="0"/>
            </a:endParaRPr>
          </a:p>
        </p:txBody>
      </p:sp>
      <p:sp>
        <p:nvSpPr>
          <p:cNvPr id="16" name="TextBox 15"/>
          <p:cNvSpPr txBox="1"/>
          <p:nvPr/>
        </p:nvSpPr>
        <p:spPr>
          <a:xfrm>
            <a:off x="0" y="620688"/>
            <a:ext cx="9144000" cy="492443"/>
          </a:xfrm>
          <a:prstGeom prst="rect">
            <a:avLst/>
          </a:prstGeom>
          <a:noFill/>
          <a:ln w="28575">
            <a:solidFill>
              <a:schemeClr val="tx1"/>
            </a:solidFill>
          </a:ln>
        </p:spPr>
        <p:txBody>
          <a:bodyPr wrap="square" rtlCol="0">
            <a:spAutoFit/>
          </a:bodyPr>
          <a:lstStyle/>
          <a:p>
            <a:r>
              <a:rPr lang="en-GB" sz="2600" dirty="0" smtClean="0">
                <a:latin typeface="Comic Sans MS" pitchFamily="66" charset="0"/>
              </a:rPr>
              <a:t>Look at this piece of dialogue from a script.</a:t>
            </a:r>
            <a:endParaRPr lang="en-GB" sz="2600" dirty="0"/>
          </a:p>
        </p:txBody>
      </p:sp>
      <p:sp>
        <p:nvSpPr>
          <p:cNvPr id="12" name="Down Arrow 11"/>
          <p:cNvSpPr/>
          <p:nvPr/>
        </p:nvSpPr>
        <p:spPr>
          <a:xfrm>
            <a:off x="4355976" y="2420888"/>
            <a:ext cx="432048" cy="12241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851920" y="0"/>
            <a:ext cx="5292081" cy="584775"/>
          </a:xfrm>
          <a:prstGeom prst="rect">
            <a:avLst/>
          </a:prstGeom>
          <a:solidFill>
            <a:schemeClr val="tx2">
              <a:lumMod val="40000"/>
              <a:lumOff val="60000"/>
            </a:schemeClr>
          </a:solidFill>
          <a:ln w="19050">
            <a:solidFill>
              <a:schemeClr val="tx1"/>
            </a:solidFill>
          </a:ln>
        </p:spPr>
        <p:txBody>
          <a:bodyPr wrap="square" lIns="91440" tIns="45720" rIns="91440" bIns="45720">
            <a:spAutoFit/>
          </a:bodyPr>
          <a:lstStyle/>
          <a:p>
            <a:pPr algn="ctr"/>
            <a:r>
              <a:rPr lang="en-US" sz="3200" b="1" u="sng" dirty="0" smtClean="0">
                <a:ln w="17780" cmpd="sng">
                  <a:solidFill>
                    <a:srgbClr val="FFFFFF"/>
                  </a:solidFill>
                  <a:prstDash val="solid"/>
                  <a:miter lim="800000"/>
                </a:ln>
                <a:solidFill>
                  <a:schemeClr val="bg1"/>
                </a:solidFill>
                <a:effectLst>
                  <a:outerShdw blurRad="50800" algn="tl" rotWithShape="0">
                    <a:srgbClr val="000000"/>
                  </a:outerShdw>
                </a:effectLst>
              </a:rPr>
              <a:t>Dialogue                    Speech </a:t>
            </a:r>
            <a:endParaRPr lang="en-US" sz="3200" b="1" u="sng" dirty="0">
              <a:ln w="17780" cmpd="sng">
                <a:solidFill>
                  <a:srgbClr val="FFFFFF"/>
                </a:solidFill>
                <a:prstDash val="solid"/>
                <a:miter lim="800000"/>
              </a:ln>
              <a:solidFill>
                <a:schemeClr val="bg1"/>
              </a:solidFill>
              <a:effectLst>
                <a:outerShdw blurRad="50800" algn="tl" rotWithShape="0">
                  <a:srgbClr val="000000"/>
                </a:outerShdw>
              </a:effectLst>
            </a:endParaRPr>
          </a:p>
        </p:txBody>
      </p:sp>
      <p:sp>
        <p:nvSpPr>
          <p:cNvPr id="14" name="Right Arrow 13"/>
          <p:cNvSpPr/>
          <p:nvPr/>
        </p:nvSpPr>
        <p:spPr>
          <a:xfrm>
            <a:off x="5940152" y="188640"/>
            <a:ext cx="1368152" cy="3600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44670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9143999" cy="769441"/>
          </a:xfrm>
          <a:prstGeom prst="rect">
            <a:avLst/>
          </a:prstGeom>
          <a:solidFill>
            <a:srgbClr val="66FF33"/>
          </a:solidFill>
          <a:ln w="19050">
            <a:solidFill>
              <a:schemeClr val="tx1"/>
            </a:solidFill>
          </a:ln>
        </p:spPr>
        <p:txBody>
          <a:bodyPr wrap="square" lIns="91440" tIns="45720" rIns="91440" bIns="45720">
            <a:spAutoFit/>
          </a:bodyPr>
          <a:lstStyle/>
          <a:p>
            <a:pPr algn="ctr"/>
            <a:r>
              <a:rPr lang="en-US" sz="44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English – Main Activity</a:t>
            </a:r>
            <a:endParaRPr lang="en-US" sz="4400" b="1" u="sng" dirty="0">
              <a:ln w="17780" cmpd="sng">
                <a:solidFill>
                  <a:srgbClr val="FFFFFF"/>
                </a:solidFill>
                <a:prstDash val="solid"/>
                <a:miter lim="800000"/>
              </a:ln>
              <a:solidFill>
                <a:srgbClr val="FF0000"/>
              </a:solidFill>
              <a:effectLst>
                <a:outerShdw blurRad="50800" algn="tl" rotWithShape="0">
                  <a:srgbClr val="000000"/>
                </a:outerShdw>
              </a:effectLst>
            </a:endParaRPr>
          </a:p>
        </p:txBody>
      </p:sp>
      <p:pic>
        <p:nvPicPr>
          <p:cNvPr id="11" name="Picture 2" descr="ArtStation - Polyphemus, Giong :-p"/>
          <p:cNvPicPr>
            <a:picLocks noChangeAspect="1" noChangeArrowheads="1"/>
          </p:cNvPicPr>
          <p:nvPr/>
        </p:nvPicPr>
        <p:blipFill>
          <a:blip r:embed="rId2" cstate="print"/>
          <a:srcRect/>
          <a:stretch>
            <a:fillRect/>
          </a:stretch>
        </p:blipFill>
        <p:spPr bwMode="auto">
          <a:xfrm>
            <a:off x="5076056" y="1268760"/>
            <a:ext cx="3909852" cy="3922128"/>
          </a:xfrm>
          <a:prstGeom prst="rect">
            <a:avLst/>
          </a:prstGeom>
          <a:noFill/>
        </p:spPr>
      </p:pic>
      <p:sp>
        <p:nvSpPr>
          <p:cNvPr id="12" name="TextBox 11"/>
          <p:cNvSpPr txBox="1"/>
          <p:nvPr/>
        </p:nvSpPr>
        <p:spPr>
          <a:xfrm>
            <a:off x="5580112" y="764704"/>
            <a:ext cx="3024336" cy="461665"/>
          </a:xfrm>
          <a:prstGeom prst="rect">
            <a:avLst/>
          </a:prstGeom>
          <a:solidFill>
            <a:srgbClr val="C00000"/>
          </a:solidFill>
          <a:ln w="38100">
            <a:solidFill>
              <a:schemeClr val="tx1"/>
            </a:solidFill>
          </a:ln>
        </p:spPr>
        <p:txBody>
          <a:bodyPr wrap="square" rtlCol="0">
            <a:spAutoFit/>
          </a:bodyPr>
          <a:lstStyle/>
          <a:p>
            <a:pPr algn="ctr"/>
            <a:r>
              <a:rPr lang="en-GB" sz="2400" b="1" dirty="0" err="1" smtClean="0">
                <a:solidFill>
                  <a:schemeClr val="bg1"/>
                </a:solidFill>
              </a:rPr>
              <a:t>Polythemus</a:t>
            </a:r>
            <a:r>
              <a:rPr lang="en-GB" sz="2400" b="1" dirty="0" smtClean="0">
                <a:solidFill>
                  <a:schemeClr val="bg1"/>
                </a:solidFill>
              </a:rPr>
              <a:t> (Cyclops)</a:t>
            </a:r>
            <a:endParaRPr lang="en-GB" sz="2400" b="1" dirty="0">
              <a:solidFill>
                <a:schemeClr val="bg1"/>
              </a:solidFill>
            </a:endParaRPr>
          </a:p>
        </p:txBody>
      </p:sp>
      <p:pic>
        <p:nvPicPr>
          <p:cNvPr id="13" name="Picture 4" descr="The Stories of Aphrodite and Minotaur - Max Roberts - Medium"/>
          <p:cNvPicPr>
            <a:picLocks noChangeAspect="1" noChangeArrowheads="1"/>
          </p:cNvPicPr>
          <p:nvPr/>
        </p:nvPicPr>
        <p:blipFill>
          <a:blip r:embed="rId3" cstate="print"/>
          <a:srcRect/>
          <a:stretch>
            <a:fillRect/>
          </a:stretch>
        </p:blipFill>
        <p:spPr bwMode="auto">
          <a:xfrm>
            <a:off x="323528" y="1196752"/>
            <a:ext cx="4320480" cy="4108223"/>
          </a:xfrm>
          <a:prstGeom prst="rect">
            <a:avLst/>
          </a:prstGeom>
          <a:noFill/>
        </p:spPr>
      </p:pic>
      <p:sp>
        <p:nvSpPr>
          <p:cNvPr id="14" name="TextBox 13"/>
          <p:cNvSpPr txBox="1"/>
          <p:nvPr/>
        </p:nvSpPr>
        <p:spPr>
          <a:xfrm>
            <a:off x="539552" y="764704"/>
            <a:ext cx="3024336" cy="461665"/>
          </a:xfrm>
          <a:prstGeom prst="rect">
            <a:avLst/>
          </a:prstGeom>
          <a:solidFill>
            <a:srgbClr val="C00000"/>
          </a:solidFill>
          <a:ln w="38100">
            <a:solidFill>
              <a:schemeClr val="tx1"/>
            </a:solidFill>
          </a:ln>
        </p:spPr>
        <p:txBody>
          <a:bodyPr wrap="square" rtlCol="0">
            <a:spAutoFit/>
          </a:bodyPr>
          <a:lstStyle/>
          <a:p>
            <a:pPr algn="ctr"/>
            <a:r>
              <a:rPr lang="en-GB" sz="2400" b="1" dirty="0" smtClean="0">
                <a:solidFill>
                  <a:schemeClr val="bg1"/>
                </a:solidFill>
              </a:rPr>
              <a:t>Minotaur</a:t>
            </a:r>
            <a:endParaRPr lang="en-GB" sz="2400" b="1" dirty="0">
              <a:solidFill>
                <a:schemeClr val="bg1"/>
              </a:solidFill>
            </a:endParaRPr>
          </a:p>
        </p:txBody>
      </p:sp>
      <p:sp>
        <p:nvSpPr>
          <p:cNvPr id="15" name="TextBox 14"/>
          <p:cNvSpPr txBox="1"/>
          <p:nvPr/>
        </p:nvSpPr>
        <p:spPr>
          <a:xfrm>
            <a:off x="0" y="5380672"/>
            <a:ext cx="7524328" cy="1477328"/>
          </a:xfrm>
          <a:prstGeom prst="rect">
            <a:avLst/>
          </a:prstGeom>
          <a:solidFill>
            <a:srgbClr val="C00000"/>
          </a:solidFill>
          <a:ln w="28575">
            <a:solidFill>
              <a:schemeClr val="tx1"/>
            </a:solidFill>
          </a:ln>
        </p:spPr>
        <p:txBody>
          <a:bodyPr wrap="square" rtlCol="0">
            <a:spAutoFit/>
          </a:bodyPr>
          <a:lstStyle/>
          <a:p>
            <a:r>
              <a:rPr lang="en-GB" sz="3000" dirty="0" smtClean="0">
                <a:solidFill>
                  <a:schemeClr val="bg1"/>
                </a:solidFill>
              </a:rPr>
              <a:t>These two Ancient Greek mythical creatures were both defeated by </a:t>
            </a:r>
            <a:r>
              <a:rPr lang="en-GB" sz="3000" dirty="0" err="1" smtClean="0">
                <a:solidFill>
                  <a:schemeClr val="bg1"/>
                </a:solidFill>
              </a:rPr>
              <a:t>Theseus</a:t>
            </a:r>
            <a:r>
              <a:rPr lang="en-GB" sz="3000" dirty="0" smtClean="0">
                <a:solidFill>
                  <a:schemeClr val="bg1"/>
                </a:solidFill>
              </a:rPr>
              <a:t> and Odysseus. </a:t>
            </a:r>
          </a:p>
          <a:p>
            <a:r>
              <a:rPr lang="en-GB" sz="3000" dirty="0" smtClean="0">
                <a:solidFill>
                  <a:schemeClr val="bg1"/>
                </a:solidFill>
              </a:rPr>
              <a:t>But…….what if they fought each other?</a:t>
            </a:r>
            <a:endParaRPr lang="en-GB" sz="3000" dirty="0">
              <a:solidFill>
                <a:schemeClr val="bg1"/>
              </a:solidFill>
            </a:endParaRPr>
          </a:p>
        </p:txBody>
      </p:sp>
      <p:pic>
        <p:nvPicPr>
          <p:cNvPr id="3074" name="Picture 2" descr="Thinking Face Emoji (U+1F914)"/>
          <p:cNvPicPr>
            <a:picLocks noChangeAspect="1" noChangeArrowheads="1"/>
          </p:cNvPicPr>
          <p:nvPr/>
        </p:nvPicPr>
        <p:blipFill>
          <a:blip r:embed="rId4" cstate="print"/>
          <a:srcRect/>
          <a:stretch>
            <a:fillRect/>
          </a:stretch>
        </p:blipFill>
        <p:spPr bwMode="auto">
          <a:xfrm>
            <a:off x="7587208" y="5301208"/>
            <a:ext cx="1556792" cy="1556792"/>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 y="0"/>
            <a:ext cx="9143999" cy="769441"/>
          </a:xfrm>
          <a:prstGeom prst="rect">
            <a:avLst/>
          </a:prstGeom>
          <a:solidFill>
            <a:srgbClr val="66FF33"/>
          </a:solidFill>
          <a:ln w="19050">
            <a:solidFill>
              <a:schemeClr val="tx1"/>
            </a:solidFill>
          </a:ln>
        </p:spPr>
        <p:txBody>
          <a:bodyPr wrap="square" lIns="91440" tIns="45720" rIns="91440" bIns="45720">
            <a:spAutoFit/>
          </a:bodyPr>
          <a:lstStyle/>
          <a:p>
            <a:pPr algn="ctr"/>
            <a:r>
              <a:rPr lang="en-US" sz="4400" b="1" u="sng"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English – Main Activity</a:t>
            </a:r>
            <a:endParaRPr lang="en-US" sz="4400" b="1" u="sng" dirty="0">
              <a:ln w="17780" cmpd="sng">
                <a:solidFill>
                  <a:srgbClr val="FFFFFF"/>
                </a:solidFill>
                <a:prstDash val="solid"/>
                <a:miter lim="800000"/>
              </a:ln>
              <a:solidFill>
                <a:srgbClr val="FF0000"/>
              </a:solidFill>
              <a:effectLst>
                <a:outerShdw blurRad="50800" algn="tl" rotWithShape="0">
                  <a:srgbClr val="000000"/>
                </a:outerShdw>
              </a:effectLst>
            </a:endParaRPr>
          </a:p>
        </p:txBody>
      </p:sp>
      <p:sp>
        <p:nvSpPr>
          <p:cNvPr id="13" name="TextBox 12"/>
          <p:cNvSpPr txBox="1"/>
          <p:nvPr/>
        </p:nvSpPr>
        <p:spPr>
          <a:xfrm>
            <a:off x="0" y="836712"/>
            <a:ext cx="7020272" cy="6001643"/>
          </a:xfrm>
          <a:prstGeom prst="rect">
            <a:avLst/>
          </a:prstGeom>
          <a:solidFill>
            <a:srgbClr val="C00000"/>
          </a:solidFill>
          <a:ln w="12700">
            <a:solidFill>
              <a:schemeClr val="tx1"/>
            </a:solidFill>
          </a:ln>
        </p:spPr>
        <p:txBody>
          <a:bodyPr wrap="square" rtlCol="0">
            <a:spAutoFit/>
          </a:bodyPr>
          <a:lstStyle/>
          <a:p>
            <a:r>
              <a:rPr lang="en-GB" sz="2400" b="1" dirty="0" smtClean="0">
                <a:solidFill>
                  <a:schemeClr val="bg1"/>
                </a:solidFill>
              </a:rPr>
              <a:t>Your challenge today is to </a:t>
            </a:r>
            <a:r>
              <a:rPr lang="en-GB" sz="2400" b="1" dirty="0" smtClean="0">
                <a:solidFill>
                  <a:schemeClr val="bg1"/>
                </a:solidFill>
              </a:rPr>
              <a:t>continue to write/type</a:t>
            </a:r>
            <a:r>
              <a:rPr lang="en-GB" sz="2400" b="1" dirty="0" smtClean="0">
                <a:solidFill>
                  <a:schemeClr val="bg1"/>
                </a:solidFill>
              </a:rPr>
              <a:t> </a:t>
            </a:r>
            <a:r>
              <a:rPr lang="en-GB" sz="2400" b="1" dirty="0" smtClean="0">
                <a:solidFill>
                  <a:schemeClr val="bg1"/>
                </a:solidFill>
              </a:rPr>
              <a:t>the fight scene between the Minotaur and </a:t>
            </a:r>
            <a:r>
              <a:rPr lang="en-GB" sz="2400" b="1" dirty="0" err="1" smtClean="0">
                <a:solidFill>
                  <a:schemeClr val="bg1"/>
                </a:solidFill>
              </a:rPr>
              <a:t>Polythemus</a:t>
            </a:r>
            <a:r>
              <a:rPr lang="en-GB" sz="2400" b="1" dirty="0" smtClean="0">
                <a:solidFill>
                  <a:schemeClr val="bg1"/>
                </a:solidFill>
              </a:rPr>
              <a:t> (</a:t>
            </a:r>
            <a:r>
              <a:rPr lang="en-GB" sz="2400" b="1" dirty="0" err="1" smtClean="0">
                <a:solidFill>
                  <a:schemeClr val="bg1"/>
                </a:solidFill>
              </a:rPr>
              <a:t>cyclops</a:t>
            </a:r>
            <a:r>
              <a:rPr lang="en-GB" sz="2400" b="1" dirty="0" smtClean="0">
                <a:solidFill>
                  <a:schemeClr val="bg1"/>
                </a:solidFill>
              </a:rPr>
              <a:t>) as an extract from a story</a:t>
            </a:r>
            <a:r>
              <a:rPr lang="en-GB" sz="2400" b="1" dirty="0" smtClean="0">
                <a:solidFill>
                  <a:schemeClr val="bg1"/>
                </a:solidFill>
              </a:rPr>
              <a:t>. (The </a:t>
            </a:r>
            <a:r>
              <a:rPr lang="en-GB" sz="2400" b="1" dirty="0" smtClean="0">
                <a:solidFill>
                  <a:schemeClr val="bg1"/>
                </a:solidFill>
              </a:rPr>
              <a:t>first part has been written for you</a:t>
            </a:r>
            <a:r>
              <a:rPr lang="en-GB" sz="2400" b="1" dirty="0" smtClean="0">
                <a:solidFill>
                  <a:schemeClr val="bg1"/>
                </a:solidFill>
              </a:rPr>
              <a:t>.) </a:t>
            </a:r>
          </a:p>
          <a:p>
            <a:endParaRPr lang="en-GB" sz="2400" b="1" dirty="0" smtClean="0">
              <a:solidFill>
                <a:schemeClr val="bg1"/>
              </a:solidFill>
            </a:endParaRPr>
          </a:p>
          <a:p>
            <a:r>
              <a:rPr lang="en-GB" sz="2400" b="1" dirty="0" smtClean="0">
                <a:solidFill>
                  <a:schemeClr val="bg1"/>
                </a:solidFill>
              </a:rPr>
              <a:t>Make </a:t>
            </a:r>
            <a:r>
              <a:rPr lang="en-GB" sz="2400" b="1" dirty="0" smtClean="0">
                <a:solidFill>
                  <a:schemeClr val="bg1"/>
                </a:solidFill>
              </a:rPr>
              <a:t>sure that you include some direct speech but not too much. </a:t>
            </a:r>
            <a:endParaRPr lang="en-GB" sz="2400" b="1" dirty="0" smtClean="0">
              <a:solidFill>
                <a:schemeClr val="bg1"/>
              </a:solidFill>
            </a:endParaRPr>
          </a:p>
          <a:p>
            <a:endParaRPr lang="en-GB" sz="2400" b="1" dirty="0" smtClean="0">
              <a:solidFill>
                <a:schemeClr val="bg1"/>
              </a:solidFill>
            </a:endParaRPr>
          </a:p>
          <a:p>
            <a:r>
              <a:rPr lang="en-GB" sz="2400" b="1" u="sng" dirty="0" smtClean="0">
                <a:solidFill>
                  <a:schemeClr val="bg1"/>
                </a:solidFill>
              </a:rPr>
              <a:t>Top Tips:</a:t>
            </a:r>
          </a:p>
          <a:p>
            <a:r>
              <a:rPr lang="en-GB" sz="2400" b="1" dirty="0" smtClean="0">
                <a:solidFill>
                  <a:schemeClr val="bg1"/>
                </a:solidFill>
              </a:rPr>
              <a:t>*Start each speech sentence from a different speaker on a new line.</a:t>
            </a:r>
          </a:p>
          <a:p>
            <a:endParaRPr lang="en-GB" sz="2400" b="1" dirty="0" smtClean="0">
              <a:solidFill>
                <a:schemeClr val="bg1"/>
              </a:solidFill>
            </a:endParaRPr>
          </a:p>
          <a:p>
            <a:r>
              <a:rPr lang="en-GB" sz="2400" b="1" dirty="0" smtClean="0">
                <a:solidFill>
                  <a:schemeClr val="bg1"/>
                </a:solidFill>
              </a:rPr>
              <a:t>*Use synonyms for ‘said’</a:t>
            </a:r>
          </a:p>
          <a:p>
            <a:endParaRPr lang="en-GB" sz="2400" b="1" dirty="0" smtClean="0">
              <a:solidFill>
                <a:schemeClr val="bg1"/>
              </a:solidFill>
            </a:endParaRPr>
          </a:p>
          <a:p>
            <a:r>
              <a:rPr lang="en-GB" sz="2400" b="1" dirty="0" smtClean="0">
                <a:solidFill>
                  <a:schemeClr val="bg1"/>
                </a:solidFill>
              </a:rPr>
              <a:t>*Lots of descriptive vocabulary (adjectives, adverbs, similes, metaphors)</a:t>
            </a:r>
            <a:endParaRPr lang="en-GB" sz="2400" b="1" dirty="0">
              <a:solidFill>
                <a:schemeClr val="bg1"/>
              </a:solidFill>
            </a:endParaRPr>
          </a:p>
        </p:txBody>
      </p:sp>
      <p:pic>
        <p:nvPicPr>
          <p:cNvPr id="2050" name="Picture 2" descr="Cyclops VS Minotaur colour by theoggster on DeviantArt"/>
          <p:cNvPicPr>
            <a:picLocks noChangeAspect="1" noChangeArrowheads="1"/>
          </p:cNvPicPr>
          <p:nvPr/>
        </p:nvPicPr>
        <p:blipFill>
          <a:blip r:embed="rId2" cstate="print"/>
          <a:srcRect/>
          <a:stretch>
            <a:fillRect/>
          </a:stretch>
        </p:blipFill>
        <p:spPr bwMode="auto">
          <a:xfrm>
            <a:off x="7124509" y="823873"/>
            <a:ext cx="2019492" cy="2893159"/>
          </a:xfrm>
          <a:prstGeom prst="rect">
            <a:avLst/>
          </a:prstGeom>
          <a:noFill/>
        </p:spPr>
      </p:pic>
      <p:pic>
        <p:nvPicPr>
          <p:cNvPr id="2" name="Picture 2" descr="Cyclops VS Minotaur by theoggster on DeviantArt"/>
          <p:cNvPicPr>
            <a:picLocks noChangeAspect="1" noChangeArrowheads="1"/>
          </p:cNvPicPr>
          <p:nvPr/>
        </p:nvPicPr>
        <p:blipFill>
          <a:blip r:embed="rId3" cstate="print"/>
          <a:srcRect/>
          <a:stretch>
            <a:fillRect/>
          </a:stretch>
        </p:blipFill>
        <p:spPr bwMode="auto">
          <a:xfrm>
            <a:off x="7097964" y="3740173"/>
            <a:ext cx="2046035" cy="292918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908720"/>
            <a:ext cx="9144000" cy="1323439"/>
          </a:xfrm>
          <a:prstGeom prst="rect">
            <a:avLst/>
          </a:prstGeom>
          <a:noFill/>
        </p:spPr>
        <p:txBody>
          <a:bodyPr wrap="square" rtlCol="0">
            <a:spAutoFit/>
          </a:bodyPr>
          <a:lstStyle/>
          <a:p>
            <a:r>
              <a:rPr lang="en-GB" sz="2000" dirty="0" smtClean="0">
                <a:latin typeface="Comic Sans MS" pitchFamily="66" charset="0"/>
              </a:rPr>
              <a:t>      It was a very strange experience for the Minotaur and </a:t>
            </a:r>
            <a:r>
              <a:rPr lang="en-GB" sz="2000" dirty="0" err="1" smtClean="0">
                <a:latin typeface="Comic Sans MS" pitchFamily="66" charset="0"/>
              </a:rPr>
              <a:t>Polythemus</a:t>
            </a:r>
            <a:r>
              <a:rPr lang="en-GB" sz="2000" dirty="0" smtClean="0">
                <a:latin typeface="Comic Sans MS" pitchFamily="66" charset="0"/>
              </a:rPr>
              <a:t> to be outside of their normal environment. Both were used to dwelling in dark, soundless labyrinths or caves, but here they were, face to face, meeting for the first time on neutral territory</a:t>
            </a:r>
            <a:r>
              <a:rPr lang="en-GB" sz="2000" dirty="0" smtClean="0">
                <a:latin typeface="Comic Sans MS" pitchFamily="66" charset="0"/>
              </a:rPr>
              <a:t>. </a:t>
            </a:r>
            <a:endParaRPr lang="en-GB" sz="2000" dirty="0">
              <a:latin typeface="Comic Sans MS" pitchFamily="66" charset="0"/>
            </a:endParaRPr>
          </a:p>
        </p:txBody>
      </p:sp>
      <p:pic>
        <p:nvPicPr>
          <p:cNvPr id="2050" name="Picture 2" descr="Cyclops VS Minotaur colour by theoggster on DeviantArt"/>
          <p:cNvPicPr>
            <a:picLocks noChangeAspect="1" noChangeArrowheads="1"/>
          </p:cNvPicPr>
          <p:nvPr/>
        </p:nvPicPr>
        <p:blipFill>
          <a:blip r:embed="rId2" cstate="print"/>
          <a:srcRect/>
          <a:stretch>
            <a:fillRect/>
          </a:stretch>
        </p:blipFill>
        <p:spPr bwMode="auto">
          <a:xfrm>
            <a:off x="8509692" y="0"/>
            <a:ext cx="634308" cy="908720"/>
          </a:xfrm>
          <a:prstGeom prst="rect">
            <a:avLst/>
          </a:prstGeom>
          <a:noFill/>
        </p:spPr>
      </p:pic>
      <p:pic>
        <p:nvPicPr>
          <p:cNvPr id="6" name="Picture 2" descr="Cyclops VS Minotaur by theoggster on DeviantArt"/>
          <p:cNvPicPr>
            <a:picLocks noChangeAspect="1" noChangeArrowheads="1"/>
          </p:cNvPicPr>
          <p:nvPr/>
        </p:nvPicPr>
        <p:blipFill>
          <a:blip r:embed="rId3" cstate="print"/>
          <a:srcRect/>
          <a:stretch>
            <a:fillRect/>
          </a:stretch>
        </p:blipFill>
        <p:spPr bwMode="auto">
          <a:xfrm>
            <a:off x="1" y="1"/>
            <a:ext cx="584442" cy="836711"/>
          </a:xfrm>
          <a:prstGeom prst="rect">
            <a:avLst/>
          </a:prstGeom>
          <a:noFill/>
        </p:spPr>
      </p:pic>
      <p:sp>
        <p:nvSpPr>
          <p:cNvPr id="9" name="TextBox 8"/>
          <p:cNvSpPr txBox="1"/>
          <p:nvPr/>
        </p:nvSpPr>
        <p:spPr>
          <a:xfrm>
            <a:off x="1043608" y="188640"/>
            <a:ext cx="6984776" cy="553998"/>
          </a:xfrm>
          <a:prstGeom prst="rect">
            <a:avLst/>
          </a:prstGeom>
          <a:noFill/>
        </p:spPr>
        <p:txBody>
          <a:bodyPr wrap="square" rtlCol="0">
            <a:spAutoFit/>
          </a:bodyPr>
          <a:lstStyle/>
          <a:p>
            <a:pPr algn="ctr"/>
            <a:r>
              <a:rPr lang="en-GB" sz="3000" b="1" u="sng" dirty="0" smtClean="0">
                <a:latin typeface="Lucida Handwriting" pitchFamily="66" charset="0"/>
              </a:rPr>
              <a:t>The Meeting of the Monsters</a:t>
            </a:r>
            <a:endParaRPr lang="en-GB" sz="3000" b="1" u="sng" dirty="0">
              <a:latin typeface="Lucida Handwriting" pitchFamily="66"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1527</TotalTime>
  <Words>459</Words>
  <Application>Microsoft Office PowerPoint</Application>
  <PresentationFormat>On-screen Show (4:3)</PresentationFormat>
  <Paragraphs>49</Paragraphs>
  <Slides>7</Slides>
  <Notes>1</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Slide 1</vt:lpstr>
      <vt:lpstr>Slide 2</vt:lpstr>
      <vt:lpstr>Slide 3</vt:lpstr>
      <vt:lpstr>Slide 4</vt:lpstr>
      <vt:lpstr>Slide 5</vt:lpstr>
      <vt:lpstr>Slide 6</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 Hughes</dc:creator>
  <cp:lastModifiedBy>Carol Hughes</cp:lastModifiedBy>
  <cp:revision>85</cp:revision>
  <cp:lastPrinted>2020-02-26T16:02:50Z</cp:lastPrinted>
  <dcterms:created xsi:type="dcterms:W3CDTF">2018-08-22T10:36:32Z</dcterms:created>
  <dcterms:modified xsi:type="dcterms:W3CDTF">2020-05-13T08:47:46Z</dcterms:modified>
</cp:coreProperties>
</file>