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63" r:id="rId3"/>
    <p:sldId id="278" r:id="rId4"/>
    <p:sldId id="279" r:id="rId5"/>
    <p:sldId id="280" r:id="rId6"/>
    <p:sldId id="281" r:id="rId7"/>
    <p:sldId id="282" r:id="rId8"/>
    <p:sldId id="283" r:id="rId9"/>
    <p:sldId id="284" r:id="rId10"/>
    <p:sldId id="285" r:id="rId11"/>
    <p:sldId id="286" r:id="rId12"/>
    <p:sldId id="266" r:id="rId13"/>
    <p:sldId id="287" r:id="rId14"/>
    <p:sldId id="288" r:id="rId15"/>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0" autoAdjust="0"/>
    <p:restoredTop sz="94660"/>
  </p:normalViewPr>
  <p:slideViewPr>
    <p:cSldViewPr>
      <p:cViewPr varScale="1">
        <p:scale>
          <a:sx n="68" d="100"/>
          <a:sy n="68" d="100"/>
        </p:scale>
        <p:origin x="-19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537040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70156-9F63-432A-AD40-D8B328B326B5}"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70156-9F63-432A-AD40-D8B328B326B5}" type="datetimeFigureOut">
              <a:rPr lang="en-GB" smtClean="0"/>
              <a:pPr/>
              <a:t>05/05/2020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5884-277C-448C-9E02-3A1B162C698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61774"/>
          </a:xfrm>
          <a:prstGeom prst="rect">
            <a:avLst/>
          </a:prstGeom>
          <a:solidFill>
            <a:srgbClr val="FFFF00"/>
          </a:solidFill>
          <a:ln w="12700">
            <a:solidFill>
              <a:schemeClr val="tx1"/>
            </a:solidFill>
          </a:ln>
        </p:spPr>
        <p:txBody>
          <a:bodyPr wrap="square" rtlCol="0">
            <a:spAutoFit/>
          </a:bodyPr>
          <a:lstStyle/>
          <a:p>
            <a:pPr algn="ctr"/>
            <a:r>
              <a:rPr lang="en-GB" sz="5000" dirty="0" smtClean="0"/>
              <a:t>What I’m learning in English today</a:t>
            </a:r>
            <a:endParaRPr lang="en-GB" sz="5000" dirty="0"/>
          </a:p>
        </p:txBody>
      </p:sp>
      <p:graphicFrame>
        <p:nvGraphicFramePr>
          <p:cNvPr id="6" name="Table 5"/>
          <p:cNvGraphicFramePr>
            <a:graphicFrameLocks noGrp="1"/>
          </p:cNvGraphicFramePr>
          <p:nvPr>
            <p:extLst>
              <p:ext uri="{D42A27DB-BD31-4B8C-83A1-F6EECF244321}">
                <p14:modId xmlns:p14="http://schemas.microsoft.com/office/powerpoint/2010/main" xmlns="" val="758156633"/>
              </p:ext>
            </p:extLst>
          </p:nvPr>
        </p:nvGraphicFramePr>
        <p:xfrm>
          <a:off x="0" y="908720"/>
          <a:ext cx="9144000" cy="3026974"/>
        </p:xfrm>
        <a:graphic>
          <a:graphicData uri="http://schemas.openxmlformats.org/drawingml/2006/table">
            <a:tbl>
              <a:tblPr/>
              <a:tblGrid>
                <a:gridCol w="9144000"/>
              </a:tblGrid>
              <a:tr h="632849">
                <a:tc>
                  <a:txBody>
                    <a:bodyPr/>
                    <a:lstStyle/>
                    <a:p>
                      <a:pPr algn="ctr">
                        <a:lnSpc>
                          <a:spcPct val="115000"/>
                        </a:lnSpc>
                        <a:spcAft>
                          <a:spcPts val="0"/>
                        </a:spcAft>
                      </a:pPr>
                      <a:r>
                        <a:rPr lang="en-GB" sz="2000" b="1" u="sng" dirty="0">
                          <a:latin typeface="Comic Sans MS" pitchFamily="66" charset="0"/>
                          <a:ea typeface="Calibri"/>
                          <a:cs typeface="Times New Roman"/>
                        </a:rPr>
                        <a:t>English </a:t>
                      </a:r>
                      <a:r>
                        <a:rPr lang="en-GB" sz="2000" b="1" u="sng" dirty="0" smtClean="0">
                          <a:latin typeface="Comic Sans MS" pitchFamily="66" charset="0"/>
                          <a:ea typeface="Calibri"/>
                          <a:cs typeface="Times New Roman"/>
                        </a:rPr>
                        <a:t>– (Ancient Greek </a:t>
                      </a:r>
                      <a:r>
                        <a:rPr lang="en-GB" sz="2000" b="1" u="sng" dirty="0" smtClean="0">
                          <a:latin typeface="Comic Sans MS" pitchFamily="66" charset="0"/>
                          <a:ea typeface="Calibri"/>
                          <a:cs typeface="Times New Roman"/>
                        </a:rPr>
                        <a:t>Myth - </a:t>
                      </a:r>
                      <a:r>
                        <a:rPr lang="en-GB" sz="2000" b="1" u="sng" dirty="0" err="1" smtClean="0">
                          <a:latin typeface="Comic Sans MS" pitchFamily="66" charset="0"/>
                          <a:ea typeface="Calibri"/>
                          <a:cs typeface="Times New Roman"/>
                        </a:rPr>
                        <a:t>Playscripts</a:t>
                      </a:r>
                      <a:r>
                        <a:rPr lang="en-GB" sz="2000" b="1" u="sng" dirty="0" smtClean="0">
                          <a:latin typeface="Comic Sans MS" pitchFamily="66" charset="0"/>
                          <a:ea typeface="Calibri"/>
                          <a:cs typeface="Times New Roman"/>
                        </a:rPr>
                        <a:t>)</a:t>
                      </a:r>
                      <a:endParaRPr lang="en-GB" sz="2000" dirty="0">
                        <a:latin typeface="Comic Sans MS" pitchFamily="66" charset="0"/>
                        <a:ea typeface="Calibri"/>
                        <a:cs typeface="Times New Roman"/>
                      </a:endParaRPr>
                    </a:p>
                    <a:p>
                      <a:pPr>
                        <a:lnSpc>
                          <a:spcPct val="115000"/>
                        </a:lnSpc>
                        <a:spcAft>
                          <a:spcPts val="0"/>
                        </a:spcAft>
                      </a:pPr>
                      <a:r>
                        <a:rPr lang="en-GB" sz="2000" b="1" u="sng" dirty="0">
                          <a:latin typeface="Comic Sans MS" pitchFamily="66" charset="0"/>
                          <a:ea typeface="Calibri"/>
                          <a:cs typeface="Times New Roman"/>
                        </a:rPr>
                        <a:t>Date</a:t>
                      </a:r>
                      <a:r>
                        <a:rPr lang="en-GB" sz="2000" dirty="0">
                          <a:latin typeface="Comic Sans MS" pitchFamily="66" charset="0"/>
                          <a:ea typeface="Calibri"/>
                          <a:cs typeface="Times New Roman"/>
                        </a:rPr>
                        <a:t>: </a:t>
                      </a:r>
                      <a:r>
                        <a:rPr lang="en-GB" sz="2000" dirty="0" smtClean="0">
                          <a:latin typeface="Comic Sans MS" pitchFamily="66" charset="0"/>
                          <a:ea typeface="Calibri"/>
                          <a:cs typeface="Times New Roman"/>
                        </a:rPr>
                        <a:t>Wednesday</a:t>
                      </a:r>
                      <a:r>
                        <a:rPr lang="en-GB" sz="2000" baseline="0" dirty="0" smtClean="0">
                          <a:latin typeface="Comic Sans MS" pitchFamily="66" charset="0"/>
                          <a:ea typeface="Calibri"/>
                          <a:cs typeface="Times New Roman"/>
                        </a:rPr>
                        <a:t> 6</a:t>
                      </a:r>
                      <a:r>
                        <a:rPr lang="en-GB" sz="2000" baseline="30000" dirty="0" smtClean="0">
                          <a:latin typeface="Comic Sans MS" pitchFamily="66" charset="0"/>
                          <a:ea typeface="Calibri"/>
                          <a:cs typeface="Times New Roman"/>
                        </a:rPr>
                        <a:t>th</a:t>
                      </a:r>
                      <a:r>
                        <a:rPr lang="en-GB" sz="2000" baseline="0" dirty="0" smtClean="0">
                          <a:latin typeface="Comic Sans MS" pitchFamily="66" charset="0"/>
                          <a:ea typeface="Calibri"/>
                          <a:cs typeface="Times New Roman"/>
                        </a:rPr>
                        <a:t> May 2020</a:t>
                      </a:r>
                      <a:endParaRPr lang="en-GB" sz="2000"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447">
                <a:tc>
                  <a:txBody>
                    <a:bodyPr/>
                    <a:lstStyle/>
                    <a:p>
                      <a:pPr>
                        <a:lnSpc>
                          <a:spcPct val="115000"/>
                        </a:lnSpc>
                        <a:spcAft>
                          <a:spcPts val="0"/>
                        </a:spcAft>
                      </a:pPr>
                      <a:r>
                        <a:rPr lang="en-GB" sz="2300" b="1" u="sng" dirty="0" err="1">
                          <a:latin typeface="Comic Sans MS" pitchFamily="66" charset="0"/>
                          <a:ea typeface="Calibri"/>
                          <a:cs typeface="Times New Roman"/>
                        </a:rPr>
                        <a:t>L.Obj</a:t>
                      </a:r>
                      <a:r>
                        <a:rPr lang="en-GB" sz="2300" b="1" u="sng" dirty="0" smtClean="0">
                          <a:latin typeface="Comic Sans MS" pitchFamily="66" charset="0"/>
                          <a:ea typeface="Calibri"/>
                          <a:cs typeface="Times New Roman"/>
                        </a:rPr>
                        <a:t>:</a:t>
                      </a:r>
                      <a:r>
                        <a:rPr lang="en-GB" sz="2300" b="1" u="sng" baseline="0" dirty="0" smtClean="0">
                          <a:latin typeface="Comic Sans MS" pitchFamily="66" charset="0"/>
                          <a:ea typeface="Calibri"/>
                          <a:cs typeface="Times New Roman"/>
                        </a:rPr>
                        <a:t> </a:t>
                      </a:r>
                      <a:r>
                        <a:rPr lang="en-GB" sz="1800" b="1" i="1" u="sng" dirty="0" smtClean="0">
                          <a:solidFill>
                            <a:srgbClr val="FFC000"/>
                          </a:solidFill>
                          <a:latin typeface="Comic Sans MS" pitchFamily="66" charset="0"/>
                          <a:ea typeface="Calibri"/>
                          <a:cs typeface="Times New Roman"/>
                        </a:rPr>
                        <a:t>(</a:t>
                      </a:r>
                      <a:r>
                        <a:rPr lang="en-GB" sz="1800" b="1" i="1" u="sng" dirty="0" err="1" smtClean="0">
                          <a:solidFill>
                            <a:srgbClr val="FFC000"/>
                          </a:solidFill>
                          <a:latin typeface="Comic Sans MS" pitchFamily="66" charset="0"/>
                          <a:ea typeface="Calibri"/>
                          <a:cs typeface="Times New Roman"/>
                        </a:rPr>
                        <a:t>SPaG</a:t>
                      </a:r>
                      <a:r>
                        <a:rPr lang="en-GB" sz="1800" b="1" i="1" u="sng" baseline="0" dirty="0" smtClean="0">
                          <a:solidFill>
                            <a:srgbClr val="FFC000"/>
                          </a:solidFill>
                          <a:latin typeface="Comic Sans MS" pitchFamily="66" charset="0"/>
                          <a:ea typeface="Calibri"/>
                          <a:cs typeface="Times New Roman"/>
                        </a:rPr>
                        <a:t> starter)</a:t>
                      </a:r>
                      <a:r>
                        <a:rPr lang="en-GB" sz="1800" b="1" i="1" u="sng" dirty="0" smtClean="0">
                          <a:solidFill>
                            <a:srgbClr val="FFC000"/>
                          </a:solidFill>
                          <a:latin typeface="Comic Sans MS" pitchFamily="66" charset="0"/>
                          <a:ea typeface="Calibri"/>
                          <a:cs typeface="Times New Roman"/>
                        </a:rPr>
                        <a:t> –</a:t>
                      </a:r>
                      <a:r>
                        <a:rPr lang="en-GB" sz="1800" b="1" i="1" u="sng" baseline="0" dirty="0" smtClean="0">
                          <a:solidFill>
                            <a:srgbClr val="FFC000"/>
                          </a:solidFill>
                          <a:latin typeface="Comic Sans MS" pitchFamily="66" charset="0"/>
                          <a:ea typeface="Calibri"/>
                          <a:cs typeface="Times New Roman"/>
                        </a:rPr>
                        <a:t> Commas to separate clauses</a:t>
                      </a:r>
                      <a:endParaRPr lang="en-GB" sz="1800" b="1" i="1" dirty="0">
                        <a:solidFill>
                          <a:srgbClr val="FFC000"/>
                        </a:solidFill>
                        <a:latin typeface="Comic Sans MS" pitchFamily="66" charset="0"/>
                        <a:ea typeface="Calibri"/>
                        <a:cs typeface="Times New Roman"/>
                      </a:endParaRPr>
                    </a:p>
                    <a:p>
                      <a:pPr>
                        <a:lnSpc>
                          <a:spcPct val="115000"/>
                        </a:lnSpc>
                        <a:spcAft>
                          <a:spcPts val="0"/>
                        </a:spcAft>
                        <a:tabLst>
                          <a:tab pos="843280" algn="l"/>
                        </a:tabLst>
                      </a:pPr>
                      <a:r>
                        <a:rPr lang="en-GB" sz="1800" b="1" dirty="0">
                          <a:solidFill>
                            <a:srgbClr val="FFC000"/>
                          </a:solidFill>
                          <a:latin typeface="Comic Sans MS" pitchFamily="66" charset="0"/>
                          <a:ea typeface="Calibri"/>
                          <a:cs typeface="Times New Roman"/>
                        </a:rPr>
                        <a:t>*</a:t>
                      </a:r>
                      <a:r>
                        <a:rPr lang="en-GB" sz="1800" b="1" dirty="0" smtClean="0">
                          <a:solidFill>
                            <a:srgbClr val="FFC000"/>
                          </a:solidFill>
                          <a:latin typeface="Comic Sans MS" pitchFamily="66" charset="0"/>
                          <a:ea typeface="Calibri"/>
                          <a:cs typeface="Times New Roman"/>
                        </a:rPr>
                        <a:t>I can use commas</a:t>
                      </a:r>
                      <a:r>
                        <a:rPr lang="en-GB" sz="1800" b="1" baseline="0" dirty="0" smtClean="0">
                          <a:solidFill>
                            <a:srgbClr val="FFC000"/>
                          </a:solidFill>
                          <a:latin typeface="Comic Sans MS" pitchFamily="66" charset="0"/>
                          <a:ea typeface="Calibri"/>
                          <a:cs typeface="Times New Roman"/>
                        </a:rPr>
                        <a:t> to separate subordinate clauses and main clauses correctly.</a:t>
                      </a:r>
                      <a:endParaRPr lang="en-GB" sz="1800" b="1" dirty="0">
                        <a:solidFill>
                          <a:srgbClr val="FFC000"/>
                        </a:solidFill>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80">
                <a:tc>
                  <a:txBody>
                    <a:bodyPr/>
                    <a:lstStyle/>
                    <a:p>
                      <a:pPr>
                        <a:lnSpc>
                          <a:spcPct val="115000"/>
                        </a:lnSpc>
                        <a:spcAft>
                          <a:spcPts val="0"/>
                        </a:spcAft>
                        <a:tabLst>
                          <a:tab pos="843280" algn="l"/>
                        </a:tabLst>
                      </a:pPr>
                      <a:r>
                        <a:rPr lang="en-GB" sz="2300" b="1" dirty="0" smtClean="0">
                          <a:latin typeface="Comic Sans MS" pitchFamily="66" charset="0"/>
                          <a:ea typeface="Calibri"/>
                          <a:cs typeface="Times New Roman"/>
                        </a:rPr>
                        <a:t>*I </a:t>
                      </a:r>
                      <a:r>
                        <a:rPr lang="en-GB" sz="2300" b="1" dirty="0" smtClean="0">
                          <a:latin typeface="Comic Sans MS" pitchFamily="66" charset="0"/>
                          <a:ea typeface="Calibri"/>
                          <a:cs typeface="Times New Roman"/>
                        </a:rPr>
                        <a:t>can recognise</a:t>
                      </a:r>
                      <a:r>
                        <a:rPr lang="en-GB" sz="2300" b="1" baseline="0" dirty="0" smtClean="0">
                          <a:latin typeface="Comic Sans MS" pitchFamily="66" charset="0"/>
                          <a:ea typeface="Calibri"/>
                          <a:cs typeface="Times New Roman"/>
                        </a:rPr>
                        <a:t> and name features of a script.</a:t>
                      </a:r>
                      <a:endParaRPr lang="en-GB" sz="23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tabLst>
                          <a:tab pos="843280" algn="l"/>
                        </a:tabLst>
                      </a:pPr>
                      <a:r>
                        <a:rPr lang="en-GB" sz="2300" b="1" dirty="0" smtClean="0">
                          <a:latin typeface="Comic Sans MS" pitchFamily="66" charset="0"/>
                          <a:ea typeface="Calibri"/>
                          <a:cs typeface="Times New Roman"/>
                        </a:rPr>
                        <a:t>*I </a:t>
                      </a:r>
                      <a:r>
                        <a:rPr lang="en-GB" sz="2300" b="1" dirty="0" smtClean="0">
                          <a:latin typeface="Comic Sans MS" pitchFamily="66" charset="0"/>
                          <a:ea typeface="Calibri"/>
                          <a:cs typeface="Times New Roman"/>
                        </a:rPr>
                        <a:t>can create and act a short script</a:t>
                      </a:r>
                      <a:r>
                        <a:rPr lang="en-GB" sz="2300" b="1" baseline="0" dirty="0" smtClean="0">
                          <a:latin typeface="Comic Sans MS" pitchFamily="66" charset="0"/>
                          <a:ea typeface="Calibri"/>
                          <a:cs typeface="Times New Roman"/>
                        </a:rPr>
                        <a:t> based on the Ancient Greek myth ‘</a:t>
                      </a:r>
                      <a:r>
                        <a:rPr lang="en-GB" sz="2300" b="1" baseline="0" dirty="0" err="1" smtClean="0">
                          <a:latin typeface="Comic Sans MS" pitchFamily="66" charset="0"/>
                          <a:ea typeface="Calibri"/>
                          <a:cs typeface="Times New Roman"/>
                        </a:rPr>
                        <a:t>Theseus</a:t>
                      </a:r>
                      <a:r>
                        <a:rPr lang="en-GB" sz="2300" b="1" baseline="0" dirty="0" smtClean="0">
                          <a:latin typeface="Comic Sans MS" pitchFamily="66" charset="0"/>
                          <a:ea typeface="Calibri"/>
                          <a:cs typeface="Times New Roman"/>
                        </a:rPr>
                        <a:t> and the Minotaur’.</a:t>
                      </a:r>
                      <a:endParaRPr lang="en-GB" sz="23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200">
                <a:tc>
                  <a:txBody>
                    <a:bodyPr/>
                    <a:lstStyle/>
                    <a:p>
                      <a:pPr>
                        <a:lnSpc>
                          <a:spcPct val="115000"/>
                        </a:lnSpc>
                        <a:spcAft>
                          <a:spcPts val="0"/>
                        </a:spcAft>
                        <a:tabLst>
                          <a:tab pos="843280" algn="l"/>
                        </a:tabLst>
                      </a:pPr>
                      <a:r>
                        <a:rPr lang="en-GB" sz="2300" b="1" dirty="0" smtClean="0">
                          <a:latin typeface="Comic Sans MS" pitchFamily="66" charset="0"/>
                          <a:ea typeface="Calibri"/>
                          <a:cs typeface="Times New Roman"/>
                        </a:rPr>
                        <a:t>*I </a:t>
                      </a:r>
                      <a:r>
                        <a:rPr lang="en-GB" sz="2300" b="1" dirty="0" smtClean="0">
                          <a:latin typeface="Comic Sans MS" pitchFamily="66" charset="0"/>
                          <a:ea typeface="Calibri"/>
                          <a:cs typeface="Times New Roman"/>
                        </a:rPr>
                        <a:t>can use the correct features</a:t>
                      </a:r>
                      <a:r>
                        <a:rPr lang="en-GB" sz="2300" b="1" baseline="0" dirty="0" smtClean="0">
                          <a:latin typeface="Comic Sans MS" pitchFamily="66" charset="0"/>
                          <a:ea typeface="Calibri"/>
                          <a:cs typeface="Times New Roman"/>
                        </a:rPr>
                        <a:t> as part of my </a:t>
                      </a:r>
                      <a:r>
                        <a:rPr lang="en-GB" sz="2300" b="1" baseline="0" dirty="0" err="1" smtClean="0">
                          <a:latin typeface="Comic Sans MS" pitchFamily="66" charset="0"/>
                          <a:ea typeface="Calibri"/>
                          <a:cs typeface="Times New Roman"/>
                        </a:rPr>
                        <a:t>playscript</a:t>
                      </a:r>
                      <a:r>
                        <a:rPr lang="en-GB" sz="2300" b="1" baseline="0" dirty="0" smtClean="0">
                          <a:latin typeface="Comic Sans MS" pitchFamily="66" charset="0"/>
                          <a:ea typeface="Calibri"/>
                          <a:cs typeface="Times New Roman"/>
                        </a:rPr>
                        <a:t>.</a:t>
                      </a:r>
                      <a:endParaRPr lang="en-GB" sz="23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506" name="Picture 2" descr="The Heroes by Charles Kingsley - STORY I. - THESEUS"/>
          <p:cNvPicPr>
            <a:picLocks noChangeAspect="1" noChangeArrowheads="1"/>
          </p:cNvPicPr>
          <p:nvPr/>
        </p:nvPicPr>
        <p:blipFill>
          <a:blip r:embed="rId2" cstate="print"/>
          <a:srcRect/>
          <a:stretch>
            <a:fillRect/>
          </a:stretch>
        </p:blipFill>
        <p:spPr bwMode="auto">
          <a:xfrm>
            <a:off x="0" y="4101926"/>
            <a:ext cx="3563888" cy="27560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187624" y="0"/>
            <a:ext cx="7499995" cy="1267314"/>
          </a:xfrm>
        </p:spPr>
        <p:txBody>
          <a:bodyPr/>
          <a:lstStyle/>
          <a:p>
            <a:pPr algn="ctr">
              <a:lnSpc>
                <a:spcPct val="100000"/>
              </a:lnSpc>
            </a:pPr>
            <a:r>
              <a:rPr lang="en-GB" sz="4800" u="sng" dirty="0"/>
              <a:t>Features of a Play Script:</a:t>
            </a:r>
            <a:r>
              <a:rPr lang="en-GB" sz="3600" dirty="0"/>
              <a:t/>
            </a:r>
            <a:br>
              <a:rPr lang="en-GB" sz="3600" dirty="0"/>
            </a:br>
            <a:r>
              <a:rPr lang="en-GB" sz="4200" b="0" dirty="0">
                <a:solidFill>
                  <a:srgbClr val="FF0000"/>
                </a:solidFill>
              </a:rPr>
              <a:t>Stage Directions and Narrators</a:t>
            </a:r>
            <a:endParaRPr lang="en-GB" sz="4200" b="0" dirty="0">
              <a:solidFill>
                <a:srgbClr val="FF0000"/>
              </a:solidFill>
              <a:latin typeface="+mn-lt"/>
            </a:endParaRPr>
          </a:p>
        </p:txBody>
      </p:sp>
      <p:sp>
        <p:nvSpPr>
          <p:cNvPr id="5" name="Rectangle 4"/>
          <p:cNvSpPr/>
          <p:nvPr/>
        </p:nvSpPr>
        <p:spPr>
          <a:xfrm>
            <a:off x="963764" y="2673872"/>
            <a:ext cx="7216472" cy="1572326"/>
          </a:xfrm>
          <a:prstGeom prst="rect">
            <a:avLst/>
          </a:prstGeom>
          <a:solidFill>
            <a:schemeClr val="bg1"/>
          </a:solidFill>
          <a:ln w="38100">
            <a:solidFill>
              <a:srgbClr val="006399"/>
            </a:solidFill>
          </a:ln>
        </p:spPr>
        <p:txBody>
          <a:bodyPr wrap="square" lIns="108000" tIns="108000" rIns="108000" bIns="108000">
            <a:spAutoFit/>
          </a:bodyPr>
          <a:lstStyle/>
          <a:p>
            <a:endParaRPr lang="en-GB" sz="1100" u="sng" dirty="0"/>
          </a:p>
          <a:p>
            <a:endParaRPr lang="en-GB" sz="1100" u="sng" dirty="0"/>
          </a:p>
          <a:p>
            <a:endParaRPr lang="en-GB" sz="1100" u="sng" dirty="0"/>
          </a:p>
          <a:p>
            <a:r>
              <a:rPr lang="en-GB" sz="1100" u="sng" dirty="0"/>
              <a:t> </a:t>
            </a:r>
          </a:p>
          <a:p>
            <a:endParaRPr lang="en-GB" sz="1100" u="sng" dirty="0"/>
          </a:p>
          <a:p>
            <a:endParaRPr lang="en-GB" sz="1100" u="sng" dirty="0"/>
          </a:p>
          <a:p>
            <a:endParaRPr lang="en-GB" sz="1100" u="sng" dirty="0"/>
          </a:p>
          <a:p>
            <a:endParaRPr lang="en-GB" sz="1100" u="sng" dirty="0"/>
          </a:p>
        </p:txBody>
      </p:sp>
      <p:sp>
        <p:nvSpPr>
          <p:cNvPr id="11" name="Rectangle 10">
            <a:extLst>
              <a:ext uri="{FF2B5EF4-FFF2-40B4-BE49-F238E27FC236}">
                <a16:creationId xmlns:a16="http://schemas.microsoft.com/office/drawing/2014/main" xmlns="" id="{F09AC2C9-BCD4-4EDA-9D26-3432409D88A3}"/>
              </a:ext>
            </a:extLst>
          </p:cNvPr>
          <p:cNvSpPr/>
          <p:nvPr/>
        </p:nvSpPr>
        <p:spPr>
          <a:xfrm>
            <a:off x="853189" y="2630726"/>
            <a:ext cx="1553092" cy="464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sz="1600" b="1" dirty="0">
                <a:solidFill>
                  <a:schemeClr val="tx1"/>
                </a:solidFill>
              </a:rPr>
              <a:t>Narrator:</a:t>
            </a:r>
          </a:p>
        </p:txBody>
      </p:sp>
      <p:sp>
        <p:nvSpPr>
          <p:cNvPr id="13" name="Rectangle 12">
            <a:extLst>
              <a:ext uri="{FF2B5EF4-FFF2-40B4-BE49-F238E27FC236}">
                <a16:creationId xmlns:a16="http://schemas.microsoft.com/office/drawing/2014/main" xmlns="" id="{5018931F-291B-48F0-A422-B8347C57C0A7}"/>
              </a:ext>
            </a:extLst>
          </p:cNvPr>
          <p:cNvSpPr/>
          <p:nvPr/>
        </p:nvSpPr>
        <p:spPr>
          <a:xfrm>
            <a:off x="2318124" y="2620203"/>
            <a:ext cx="5888215" cy="161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chemeClr val="tx1"/>
                </a:solidFill>
              </a:rPr>
              <a:t>Alice found herself in a strange room, inside was a small table. On top of it, sat a small, peculiar-looking bottle with a label on. </a:t>
            </a:r>
          </a:p>
          <a:p>
            <a:endParaRPr lang="en-GB" sz="900" dirty="0">
              <a:solidFill>
                <a:srgbClr val="6C9D6E"/>
              </a:solidFill>
            </a:endParaRPr>
          </a:p>
          <a:p>
            <a:r>
              <a:rPr lang="en-GB" sz="1600" dirty="0">
                <a:solidFill>
                  <a:srgbClr val="6C9D6E"/>
                </a:solidFill>
              </a:rPr>
              <a:t>(Alice looks around, confused, then goes over to the table and studies the bottle.)</a:t>
            </a:r>
          </a:p>
        </p:txBody>
      </p:sp>
      <p:grpSp>
        <p:nvGrpSpPr>
          <p:cNvPr id="2" name="Group 26">
            <a:extLst>
              <a:ext uri="{FF2B5EF4-FFF2-40B4-BE49-F238E27FC236}">
                <a16:creationId xmlns:a16="http://schemas.microsoft.com/office/drawing/2014/main" xmlns="" id="{753D42B6-BB43-4AC5-A61A-9BA38AD83B06}"/>
              </a:ext>
            </a:extLst>
          </p:cNvPr>
          <p:cNvGrpSpPr/>
          <p:nvPr/>
        </p:nvGrpSpPr>
        <p:grpSpPr>
          <a:xfrm>
            <a:off x="899592" y="1340768"/>
            <a:ext cx="7640684" cy="1296144"/>
            <a:chOff x="4697383" y="2288854"/>
            <a:chExt cx="6028467" cy="1296144"/>
          </a:xfrm>
        </p:grpSpPr>
        <p:cxnSp>
          <p:nvCxnSpPr>
            <p:cNvPr id="3" name="Straight Arrow Connector 2">
              <a:extLst>
                <a:ext uri="{FF2B5EF4-FFF2-40B4-BE49-F238E27FC236}">
                  <a16:creationId xmlns:a16="http://schemas.microsoft.com/office/drawing/2014/main" xmlns="" id="{FA99982D-18B1-402E-86FE-1AB4ADBD417B}"/>
                </a:ext>
              </a:extLst>
            </p:cNvPr>
            <p:cNvCxnSpPr>
              <a:cxnSpLocks/>
            </p:cNvCxnSpPr>
            <p:nvPr/>
          </p:nvCxnSpPr>
          <p:spPr>
            <a:xfrm>
              <a:off x="5350042" y="2957847"/>
              <a:ext cx="85923" cy="627151"/>
            </a:xfrm>
            <a:prstGeom prst="straightConnector1">
              <a:avLst/>
            </a:prstGeom>
            <a:ln w="57150">
              <a:solidFill>
                <a:srgbClr val="A673AE"/>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660E46A4-FEE6-42EE-9417-D6AFD170F75A}"/>
                </a:ext>
              </a:extLst>
            </p:cNvPr>
            <p:cNvSpPr/>
            <p:nvPr/>
          </p:nvSpPr>
          <p:spPr>
            <a:xfrm>
              <a:off x="4697383" y="2288854"/>
              <a:ext cx="6028467" cy="956773"/>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t>Some plays have a narrator to help set the scene for the audience, but lots of plays don’t</a:t>
              </a:r>
              <a:r>
                <a:rPr lang="en-GB" sz="1600" dirty="0"/>
                <a:t>. </a:t>
              </a:r>
            </a:p>
          </p:txBody>
        </p:sp>
      </p:grpSp>
      <p:grpSp>
        <p:nvGrpSpPr>
          <p:cNvPr id="4" name="Group 27">
            <a:extLst>
              <a:ext uri="{FF2B5EF4-FFF2-40B4-BE49-F238E27FC236}">
                <a16:creationId xmlns:a16="http://schemas.microsoft.com/office/drawing/2014/main" xmlns="" id="{139F3062-77C7-4BB8-9932-4B826CB2F8DC}"/>
              </a:ext>
            </a:extLst>
          </p:cNvPr>
          <p:cNvGrpSpPr/>
          <p:nvPr/>
        </p:nvGrpSpPr>
        <p:grpSpPr>
          <a:xfrm>
            <a:off x="899592" y="3861048"/>
            <a:ext cx="7560840" cy="2627720"/>
            <a:chOff x="-1155754" y="3499228"/>
            <a:chExt cx="4041058" cy="2627720"/>
          </a:xfrm>
        </p:grpSpPr>
        <p:sp>
          <p:nvSpPr>
            <p:cNvPr id="12" name="Rectangle 11">
              <a:extLst>
                <a:ext uri="{FF2B5EF4-FFF2-40B4-BE49-F238E27FC236}">
                  <a16:creationId xmlns:a16="http://schemas.microsoft.com/office/drawing/2014/main" xmlns="" id="{A6F66C56-BD1D-43D8-9D07-4CE7C776002F}"/>
                </a:ext>
              </a:extLst>
            </p:cNvPr>
            <p:cNvSpPr/>
            <p:nvPr/>
          </p:nvSpPr>
          <p:spPr>
            <a:xfrm>
              <a:off x="-1155754" y="4662344"/>
              <a:ext cx="4041058" cy="1464604"/>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700" dirty="0"/>
                <a:t>Stage directions can be given to any character, not just the ones speaking. They are always written in </a:t>
              </a:r>
              <a:r>
                <a:rPr lang="en-GB" sz="2700" b="1" dirty="0"/>
                <a:t>present</a:t>
              </a:r>
              <a:r>
                <a:rPr lang="en-GB" sz="2700" dirty="0"/>
                <a:t> tense. </a:t>
              </a:r>
            </a:p>
          </p:txBody>
        </p:sp>
        <p:cxnSp>
          <p:nvCxnSpPr>
            <p:cNvPr id="24" name="Straight Arrow Connector 23">
              <a:extLst>
                <a:ext uri="{FF2B5EF4-FFF2-40B4-BE49-F238E27FC236}">
                  <a16:creationId xmlns:a16="http://schemas.microsoft.com/office/drawing/2014/main" xmlns="" id="{DF796D1A-8941-4247-BE5F-9246125CDD7D}"/>
                </a:ext>
              </a:extLst>
            </p:cNvPr>
            <p:cNvCxnSpPr>
              <a:cxnSpLocks/>
            </p:cNvCxnSpPr>
            <p:nvPr/>
          </p:nvCxnSpPr>
          <p:spPr>
            <a:xfrm flipH="1" flipV="1">
              <a:off x="960991" y="3499228"/>
              <a:ext cx="278393" cy="1362590"/>
            </a:xfrm>
            <a:prstGeom prst="straightConnector1">
              <a:avLst/>
            </a:prstGeom>
            <a:ln w="57150">
              <a:solidFill>
                <a:srgbClr val="6C9D6E"/>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xmlns="" id="{AD840563-9894-42BA-8125-D126D15EF70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6188" cy="1700808"/>
          </a:xfrm>
          <a:prstGeom prst="rect">
            <a:avLst/>
          </a:prstGeom>
        </p:spPr>
      </p:pic>
    </p:spTree>
    <p:extLst>
      <p:ext uri="{BB962C8B-B14F-4D97-AF65-F5344CB8AC3E}">
        <p14:creationId xmlns:p14="http://schemas.microsoft.com/office/powerpoint/2010/main" xmlns="" val="190768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7454" y="1145940"/>
            <a:ext cx="6270896" cy="4957868"/>
          </a:xfrm>
          <a:prstGeom prst="rect">
            <a:avLst/>
          </a:prstGeom>
          <a:solidFill>
            <a:schemeClr val="bg1"/>
          </a:solidFill>
          <a:ln w="38100">
            <a:solidFill>
              <a:srgbClr val="006399"/>
            </a:solidFill>
          </a:ln>
        </p:spPr>
        <p:txBody>
          <a:bodyPr wrap="square" lIns="108000" tIns="108000" rIns="108000" bIns="108000">
            <a:spAutoFit/>
          </a:bodyPr>
          <a:lstStyle/>
          <a:p>
            <a:endParaRPr lang="en-GB" sz="1100" u="sng" dirty="0"/>
          </a:p>
          <a:p>
            <a:endParaRPr lang="en-GB" sz="1100" u="sng" dirty="0"/>
          </a:p>
          <a:p>
            <a:endParaRPr lang="en-GB" sz="1100" u="sng" dirty="0"/>
          </a:p>
          <a:p>
            <a:r>
              <a:rPr lang="en-GB" sz="1100" u="sng" dirty="0"/>
              <a:t> </a:t>
            </a:r>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a:p>
            <a:endParaRPr lang="en-GB" sz="1100" u="sng" dirty="0"/>
          </a:p>
        </p:txBody>
      </p:sp>
      <p:sp>
        <p:nvSpPr>
          <p:cNvPr id="11" name="Rectangle 10">
            <a:extLst>
              <a:ext uri="{FF2B5EF4-FFF2-40B4-BE49-F238E27FC236}">
                <a16:creationId xmlns:a16="http://schemas.microsoft.com/office/drawing/2014/main" xmlns="" id="{F09AC2C9-BCD4-4EDA-9D26-3432409D88A3}"/>
              </a:ext>
            </a:extLst>
          </p:cNvPr>
          <p:cNvSpPr/>
          <p:nvPr/>
        </p:nvSpPr>
        <p:spPr>
          <a:xfrm>
            <a:off x="1711941" y="1869324"/>
            <a:ext cx="1553092" cy="417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sz="1400" b="1" dirty="0">
                <a:solidFill>
                  <a:schemeClr val="tx1"/>
                </a:solidFill>
              </a:rPr>
              <a:t>Narrator:</a:t>
            </a:r>
          </a:p>
          <a:p>
            <a:pPr algn="r"/>
            <a:endParaRPr lang="en-GB" sz="1400" b="1" dirty="0">
              <a:solidFill>
                <a:schemeClr val="tx1"/>
              </a:solidFill>
            </a:endParaRPr>
          </a:p>
          <a:p>
            <a:pPr algn="r"/>
            <a:endParaRPr lang="en-GB" sz="1000" b="1" dirty="0">
              <a:solidFill>
                <a:schemeClr val="tx1"/>
              </a:solidFill>
            </a:endParaRPr>
          </a:p>
          <a:p>
            <a:pPr algn="r"/>
            <a:endParaRPr lang="en-GB" sz="1000" b="1" dirty="0">
              <a:solidFill>
                <a:schemeClr val="tx1"/>
              </a:solidFill>
            </a:endParaRPr>
          </a:p>
          <a:p>
            <a:pPr algn="r"/>
            <a:endParaRPr lang="en-GB" sz="900" b="1" dirty="0">
              <a:solidFill>
                <a:schemeClr val="tx1"/>
              </a:solidFill>
            </a:endParaRPr>
          </a:p>
          <a:p>
            <a:pPr algn="r"/>
            <a:r>
              <a:rPr lang="en-GB" sz="1400" b="1" dirty="0">
                <a:solidFill>
                  <a:schemeClr val="tx1"/>
                </a:solidFill>
              </a:rPr>
              <a:t>Mad Hatter:</a:t>
            </a:r>
          </a:p>
          <a:p>
            <a:pPr algn="r"/>
            <a:endParaRPr lang="en-GB" b="1" dirty="0">
              <a:solidFill>
                <a:schemeClr val="tx1"/>
              </a:solidFill>
            </a:endParaRPr>
          </a:p>
          <a:p>
            <a:pPr algn="r"/>
            <a:r>
              <a:rPr lang="en-GB" sz="1400" b="1" dirty="0">
                <a:solidFill>
                  <a:schemeClr val="tx1"/>
                </a:solidFill>
              </a:rPr>
              <a:t>Dormouse:</a:t>
            </a:r>
          </a:p>
          <a:p>
            <a:pPr algn="r"/>
            <a:endParaRPr lang="en-GB" sz="1000" b="1" dirty="0">
              <a:solidFill>
                <a:schemeClr val="tx1"/>
              </a:solidFill>
            </a:endParaRPr>
          </a:p>
          <a:p>
            <a:pPr algn="r"/>
            <a:r>
              <a:rPr lang="en-GB" sz="1400" b="1" dirty="0">
                <a:solidFill>
                  <a:schemeClr val="tx1"/>
                </a:solidFill>
              </a:rPr>
              <a:t>Hare:</a:t>
            </a:r>
          </a:p>
          <a:p>
            <a:pPr algn="r"/>
            <a:endParaRPr lang="en-GB" sz="600" b="1" dirty="0">
              <a:solidFill>
                <a:schemeClr val="tx1"/>
              </a:solidFill>
            </a:endParaRPr>
          </a:p>
          <a:p>
            <a:pPr algn="r"/>
            <a:r>
              <a:rPr lang="en-GB" sz="1400" b="1" dirty="0">
                <a:solidFill>
                  <a:schemeClr val="tx1"/>
                </a:solidFill>
              </a:rPr>
              <a:t>Mad hatter:</a:t>
            </a:r>
          </a:p>
          <a:p>
            <a:pPr algn="r"/>
            <a:endParaRPr lang="en-GB" sz="1400" b="1" dirty="0">
              <a:solidFill>
                <a:schemeClr val="tx1"/>
              </a:solidFill>
            </a:endParaRPr>
          </a:p>
          <a:p>
            <a:pPr algn="r"/>
            <a:endParaRPr lang="en-GB" sz="1400" b="1" dirty="0">
              <a:solidFill>
                <a:schemeClr val="tx1"/>
              </a:solidFill>
            </a:endParaRPr>
          </a:p>
          <a:p>
            <a:pPr algn="r"/>
            <a:endParaRPr lang="en-GB" sz="100" b="1" dirty="0">
              <a:solidFill>
                <a:schemeClr val="tx1"/>
              </a:solidFill>
            </a:endParaRPr>
          </a:p>
          <a:p>
            <a:pPr algn="r"/>
            <a:endParaRPr lang="en-GB" sz="800" b="1" dirty="0">
              <a:solidFill>
                <a:schemeClr val="tx1"/>
              </a:solidFill>
            </a:endParaRPr>
          </a:p>
          <a:p>
            <a:pPr algn="r"/>
            <a:endParaRPr lang="en-GB" sz="900" b="1" dirty="0">
              <a:solidFill>
                <a:schemeClr val="tx1"/>
              </a:solidFill>
            </a:endParaRPr>
          </a:p>
          <a:p>
            <a:pPr algn="r"/>
            <a:r>
              <a:rPr lang="en-GB" sz="1400" b="1" dirty="0">
                <a:solidFill>
                  <a:schemeClr val="tx1"/>
                </a:solidFill>
              </a:rPr>
              <a:t/>
            </a:r>
            <a:br>
              <a:rPr lang="en-GB" sz="1400" b="1" dirty="0">
                <a:solidFill>
                  <a:schemeClr val="tx1"/>
                </a:solidFill>
              </a:rPr>
            </a:br>
            <a:endParaRPr lang="en-GB" sz="1400" b="1" dirty="0">
              <a:solidFill>
                <a:schemeClr val="tx1"/>
              </a:solidFill>
            </a:endParaRPr>
          </a:p>
          <a:p>
            <a:pPr algn="r"/>
            <a:endParaRPr lang="en-GB" sz="1600" b="1" dirty="0">
              <a:solidFill>
                <a:schemeClr val="tx1"/>
              </a:solidFill>
            </a:endParaRPr>
          </a:p>
          <a:p>
            <a:pPr algn="r"/>
            <a:endParaRPr lang="en-GB" sz="700" b="1" dirty="0" smtClean="0">
              <a:solidFill>
                <a:schemeClr val="tx1"/>
              </a:solidFill>
            </a:endParaRPr>
          </a:p>
          <a:p>
            <a:pPr algn="r"/>
            <a:r>
              <a:rPr lang="en-GB" sz="1400" b="1" dirty="0" smtClean="0">
                <a:solidFill>
                  <a:schemeClr val="tx1"/>
                </a:solidFill>
              </a:rPr>
              <a:t>Alice</a:t>
            </a:r>
            <a:r>
              <a:rPr lang="en-GB" sz="1400" b="1" dirty="0">
                <a:solidFill>
                  <a:schemeClr val="tx1"/>
                </a:solidFill>
              </a:rPr>
              <a:t>:</a:t>
            </a:r>
            <a:endParaRPr lang="en-GB" sz="1600" b="1" dirty="0">
              <a:solidFill>
                <a:schemeClr val="tx1"/>
              </a:solidFill>
            </a:endParaRPr>
          </a:p>
        </p:txBody>
      </p:sp>
      <p:sp>
        <p:nvSpPr>
          <p:cNvPr id="13" name="Rectangle 12">
            <a:extLst>
              <a:ext uri="{FF2B5EF4-FFF2-40B4-BE49-F238E27FC236}">
                <a16:creationId xmlns:a16="http://schemas.microsoft.com/office/drawing/2014/main" xmlns="" id="{5018931F-291B-48F0-A422-B8347C57C0A7}"/>
              </a:ext>
            </a:extLst>
          </p:cNvPr>
          <p:cNvSpPr/>
          <p:nvPr/>
        </p:nvSpPr>
        <p:spPr>
          <a:xfrm>
            <a:off x="3131840" y="1268760"/>
            <a:ext cx="5303522" cy="4834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b="1" u="sng" dirty="0">
                <a:solidFill>
                  <a:schemeClr val="tx1"/>
                </a:solidFill>
              </a:rPr>
              <a:t>Scene 7 – A Mad Tea Party</a:t>
            </a:r>
          </a:p>
          <a:p>
            <a:r>
              <a:rPr lang="en-GB" sz="1200" dirty="0">
                <a:solidFill>
                  <a:schemeClr val="tx1"/>
                </a:solidFill>
              </a:rPr>
              <a:t>The Mad Hatter, Dormouse and Hare are sitting at a table having afternoon tea. </a:t>
            </a:r>
          </a:p>
          <a:p>
            <a:endParaRPr lang="en-GB" sz="800" dirty="0">
              <a:solidFill>
                <a:schemeClr val="tx1"/>
              </a:solidFill>
            </a:endParaRPr>
          </a:p>
          <a:p>
            <a:r>
              <a:rPr lang="en-GB" sz="1200" dirty="0">
                <a:solidFill>
                  <a:schemeClr val="tx1"/>
                </a:solidFill>
              </a:rPr>
              <a:t>Lost and lonely, Alice continued towards the sound. She didn’t know what to expect when she reached a clearing…</a:t>
            </a:r>
          </a:p>
          <a:p>
            <a:endParaRPr lang="en-GB" sz="800" dirty="0">
              <a:solidFill>
                <a:schemeClr val="tx1"/>
              </a:solidFill>
            </a:endParaRPr>
          </a:p>
          <a:p>
            <a:r>
              <a:rPr lang="en-GB" sz="1200" dirty="0">
                <a:solidFill>
                  <a:schemeClr val="tx1"/>
                </a:solidFill>
              </a:rPr>
              <a:t>(Alice enters the scene, stage left)</a:t>
            </a:r>
            <a:br>
              <a:rPr lang="en-GB" sz="1200" dirty="0">
                <a:solidFill>
                  <a:schemeClr val="tx1"/>
                </a:solidFill>
              </a:rPr>
            </a:br>
            <a:endParaRPr lang="en-GB" sz="1200" dirty="0">
              <a:solidFill>
                <a:schemeClr val="tx1"/>
              </a:solidFill>
            </a:endParaRPr>
          </a:p>
          <a:p>
            <a:r>
              <a:rPr lang="en-GB" sz="1200" dirty="0">
                <a:solidFill>
                  <a:schemeClr val="tx1"/>
                </a:solidFill>
              </a:rPr>
              <a:t>(starts for a moment, pauses and a broad grin appears across his face. He gets up out of his chair and walks across the table towards Alice)</a:t>
            </a:r>
          </a:p>
          <a:p>
            <a:endParaRPr lang="en-GB" sz="800" dirty="0">
              <a:solidFill>
                <a:schemeClr val="tx1"/>
              </a:solidFill>
            </a:endParaRPr>
          </a:p>
          <a:p>
            <a:r>
              <a:rPr lang="en-GB" sz="1200" dirty="0">
                <a:solidFill>
                  <a:schemeClr val="tx1"/>
                </a:solidFill>
              </a:rPr>
              <a:t>(exasperated)</a:t>
            </a:r>
          </a:p>
          <a:p>
            <a:r>
              <a:rPr lang="en-GB" sz="1200" dirty="0">
                <a:solidFill>
                  <a:schemeClr val="tx1"/>
                </a:solidFill>
              </a:rPr>
              <a:t> </a:t>
            </a:r>
            <a:br>
              <a:rPr lang="en-GB" sz="1200" dirty="0">
                <a:solidFill>
                  <a:schemeClr val="tx1"/>
                </a:solidFill>
              </a:rPr>
            </a:br>
            <a:r>
              <a:rPr lang="en-GB" sz="1200" dirty="0">
                <a:solidFill>
                  <a:schemeClr val="tx1"/>
                </a:solidFill>
              </a:rPr>
              <a:t>(gasps and throws his hands against his head)</a:t>
            </a:r>
          </a:p>
          <a:p>
            <a:endParaRPr lang="en-GB" sz="800" dirty="0">
              <a:solidFill>
                <a:schemeClr val="tx1"/>
              </a:solidFill>
            </a:endParaRPr>
          </a:p>
          <a:p>
            <a:r>
              <a:rPr lang="en-GB" sz="1200" dirty="0">
                <a:solidFill>
                  <a:schemeClr val="tx1"/>
                </a:solidFill>
              </a:rPr>
              <a:t>You’re absolutely Alice, I’d know you anywhere.</a:t>
            </a:r>
          </a:p>
          <a:p>
            <a:endParaRPr lang="en-GB" sz="800" dirty="0">
              <a:solidFill>
                <a:schemeClr val="tx1"/>
              </a:solidFill>
            </a:endParaRPr>
          </a:p>
          <a:p>
            <a:r>
              <a:rPr lang="en-GB" sz="1200" dirty="0">
                <a:solidFill>
                  <a:schemeClr val="tx1"/>
                </a:solidFill>
              </a:rPr>
              <a:t>(to the rest of the characters at the table)</a:t>
            </a:r>
          </a:p>
          <a:p>
            <a:endParaRPr lang="en-GB" sz="800" dirty="0">
              <a:solidFill>
                <a:schemeClr val="tx1"/>
              </a:solidFill>
            </a:endParaRPr>
          </a:p>
          <a:p>
            <a:r>
              <a:rPr lang="en-GB" sz="1200" dirty="0">
                <a:solidFill>
                  <a:schemeClr val="tx1"/>
                </a:solidFill>
              </a:rPr>
              <a:t>I’d know him anywhere!</a:t>
            </a:r>
          </a:p>
          <a:p>
            <a:endParaRPr lang="en-GB" sz="800" dirty="0">
              <a:solidFill>
                <a:schemeClr val="tx1"/>
              </a:solidFill>
            </a:endParaRPr>
          </a:p>
          <a:p>
            <a:r>
              <a:rPr lang="en-GB" sz="1200" dirty="0">
                <a:solidFill>
                  <a:schemeClr val="tx1"/>
                </a:solidFill>
              </a:rPr>
              <a:t>(Dormouse and Hare laugh manically)</a:t>
            </a:r>
          </a:p>
          <a:p>
            <a:endParaRPr lang="en-GB" sz="800" dirty="0">
              <a:solidFill>
                <a:schemeClr val="tx1"/>
              </a:solidFill>
            </a:endParaRPr>
          </a:p>
          <a:p>
            <a:r>
              <a:rPr lang="en-GB" sz="1200" dirty="0">
                <a:solidFill>
                  <a:schemeClr val="tx1"/>
                </a:solidFill>
              </a:rPr>
              <a:t>Well, as you can see we’re still having tea.</a:t>
            </a:r>
          </a:p>
          <a:p>
            <a:r>
              <a:rPr lang="en-GB" sz="1200" dirty="0">
                <a:solidFill>
                  <a:schemeClr val="tx1"/>
                </a:solidFill>
              </a:rPr>
              <a:t>You’re terribly late you know… naughty.</a:t>
            </a:r>
          </a:p>
          <a:p>
            <a:endParaRPr lang="en-GB" sz="800" dirty="0">
              <a:solidFill>
                <a:schemeClr val="tx1"/>
              </a:solidFill>
            </a:endParaRPr>
          </a:p>
          <a:p>
            <a:r>
              <a:rPr lang="en-GB" sz="1200" dirty="0">
                <a:solidFill>
                  <a:schemeClr val="tx1"/>
                </a:solidFill>
              </a:rPr>
              <a:t>I’m incredibly intrigued. </a:t>
            </a:r>
          </a:p>
        </p:txBody>
      </p:sp>
      <p:sp>
        <p:nvSpPr>
          <p:cNvPr id="2" name="Rectangle 1">
            <a:extLst>
              <a:ext uri="{FF2B5EF4-FFF2-40B4-BE49-F238E27FC236}">
                <a16:creationId xmlns:a16="http://schemas.microsoft.com/office/drawing/2014/main" xmlns="" id="{9D332CC0-CD59-4DA2-8110-D25A3B6BE3A5}"/>
              </a:ext>
            </a:extLst>
          </p:cNvPr>
          <p:cNvSpPr/>
          <p:nvPr/>
        </p:nvSpPr>
        <p:spPr>
          <a:xfrm>
            <a:off x="0" y="0"/>
            <a:ext cx="9144000" cy="584775"/>
          </a:xfrm>
          <a:prstGeom prst="rect">
            <a:avLst/>
          </a:prstGeom>
        </p:spPr>
        <p:txBody>
          <a:bodyPr wrap="square">
            <a:spAutoFit/>
          </a:bodyPr>
          <a:lstStyle/>
          <a:p>
            <a:pPr algn="ctr"/>
            <a:r>
              <a:rPr lang="en-GB" sz="3200" u="sng" dirty="0"/>
              <a:t>Can you find the play script features in the text here?</a:t>
            </a:r>
          </a:p>
        </p:txBody>
      </p:sp>
      <p:sp>
        <p:nvSpPr>
          <p:cNvPr id="19" name="Rectangle 18">
            <a:extLst>
              <a:ext uri="{FF2B5EF4-FFF2-40B4-BE49-F238E27FC236}">
                <a16:creationId xmlns:a16="http://schemas.microsoft.com/office/drawing/2014/main" xmlns="" id="{E3C893E9-05DD-4E20-B418-EF04BC0B60E9}"/>
              </a:ext>
            </a:extLst>
          </p:cNvPr>
          <p:cNvSpPr/>
          <p:nvPr/>
        </p:nvSpPr>
        <p:spPr>
          <a:xfrm>
            <a:off x="0" y="636076"/>
            <a:ext cx="1907704" cy="833663"/>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Scene number </a:t>
            </a:r>
            <a:br>
              <a:rPr lang="en-GB" sz="2000" dirty="0"/>
            </a:br>
            <a:r>
              <a:rPr lang="en-GB" sz="2000" dirty="0"/>
              <a:t>and title</a:t>
            </a:r>
          </a:p>
        </p:txBody>
      </p:sp>
      <p:sp>
        <p:nvSpPr>
          <p:cNvPr id="20" name="Rectangle 19">
            <a:extLst>
              <a:ext uri="{FF2B5EF4-FFF2-40B4-BE49-F238E27FC236}">
                <a16:creationId xmlns:a16="http://schemas.microsoft.com/office/drawing/2014/main" xmlns="" id="{3B0C2C13-8C38-4EE4-935E-B6B2CE2B4805}"/>
              </a:ext>
            </a:extLst>
          </p:cNvPr>
          <p:cNvSpPr/>
          <p:nvPr/>
        </p:nvSpPr>
        <p:spPr>
          <a:xfrm>
            <a:off x="0" y="2287324"/>
            <a:ext cx="1907704" cy="1572326"/>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200" dirty="0"/>
              <a:t>Speaker’s name, followed by a colon (:)</a:t>
            </a:r>
          </a:p>
        </p:txBody>
      </p:sp>
      <p:sp>
        <p:nvSpPr>
          <p:cNvPr id="8" name="Rectangle 7">
            <a:extLst>
              <a:ext uri="{FF2B5EF4-FFF2-40B4-BE49-F238E27FC236}">
                <a16:creationId xmlns:a16="http://schemas.microsoft.com/office/drawing/2014/main" xmlns="" id="{36D0525D-713F-4A61-9E76-35DF017E0019}"/>
              </a:ext>
            </a:extLst>
          </p:cNvPr>
          <p:cNvSpPr/>
          <p:nvPr/>
        </p:nvSpPr>
        <p:spPr>
          <a:xfrm>
            <a:off x="0" y="1484784"/>
            <a:ext cx="1907704" cy="769441"/>
          </a:xfrm>
          <a:prstGeom prst="rect">
            <a:avLst/>
          </a:prstGeom>
          <a:solidFill>
            <a:srgbClr val="CA4691"/>
          </a:solidFill>
          <a:ln>
            <a:noFill/>
          </a:ln>
        </p:spPr>
        <p:txBody>
          <a:bodyPr wrap="square">
            <a:spAutoFit/>
          </a:bodyPr>
          <a:lstStyle/>
          <a:p>
            <a:pPr algn="ctr"/>
            <a:r>
              <a:rPr lang="en-GB" sz="2200" dirty="0">
                <a:solidFill>
                  <a:schemeClr val="bg1"/>
                </a:solidFill>
              </a:rPr>
              <a:t>Setting description</a:t>
            </a:r>
          </a:p>
        </p:txBody>
      </p:sp>
      <p:sp>
        <p:nvSpPr>
          <p:cNvPr id="23" name="Rectangle 22">
            <a:extLst>
              <a:ext uri="{FF2B5EF4-FFF2-40B4-BE49-F238E27FC236}">
                <a16:creationId xmlns:a16="http://schemas.microsoft.com/office/drawing/2014/main" xmlns="" id="{53B8AD38-7CED-4CF0-8FE8-FC7A705298A1}"/>
              </a:ext>
            </a:extLst>
          </p:cNvPr>
          <p:cNvSpPr/>
          <p:nvPr/>
        </p:nvSpPr>
        <p:spPr>
          <a:xfrm>
            <a:off x="1" y="3897052"/>
            <a:ext cx="1907704" cy="1233772"/>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200" dirty="0"/>
              <a:t>Stage directions in brackets</a:t>
            </a:r>
          </a:p>
        </p:txBody>
      </p:sp>
      <p:sp>
        <p:nvSpPr>
          <p:cNvPr id="25" name="Rectangle 24">
            <a:extLst>
              <a:ext uri="{FF2B5EF4-FFF2-40B4-BE49-F238E27FC236}">
                <a16:creationId xmlns:a16="http://schemas.microsoft.com/office/drawing/2014/main" xmlns="" id="{B2E7DD51-D899-4746-AC02-C1276507E4F8}"/>
              </a:ext>
            </a:extLst>
          </p:cNvPr>
          <p:cNvSpPr/>
          <p:nvPr/>
        </p:nvSpPr>
        <p:spPr>
          <a:xfrm>
            <a:off x="0" y="4910971"/>
            <a:ext cx="1907704" cy="1572326"/>
          </a:xfrm>
          <a:prstGeom prst="rect">
            <a:avLst/>
          </a:prstGeom>
          <a:solidFill>
            <a:srgbClr val="F086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200" dirty="0"/>
              <a:t>Speech – without inverted commas!</a:t>
            </a:r>
          </a:p>
        </p:txBody>
      </p:sp>
      <p:sp>
        <p:nvSpPr>
          <p:cNvPr id="9" name="Rectangle 8">
            <a:extLst>
              <a:ext uri="{FF2B5EF4-FFF2-40B4-BE49-F238E27FC236}">
                <a16:creationId xmlns:a16="http://schemas.microsoft.com/office/drawing/2014/main" xmlns="" id="{9A2EAB4D-2664-491A-BDA0-43F4AF8B3B49}"/>
              </a:ext>
            </a:extLst>
          </p:cNvPr>
          <p:cNvSpPr/>
          <p:nvPr/>
        </p:nvSpPr>
        <p:spPr>
          <a:xfrm>
            <a:off x="7600955" y="3007441"/>
            <a:ext cx="787395" cy="276999"/>
          </a:xfrm>
          <a:prstGeom prst="rect">
            <a:avLst/>
          </a:prstGeom>
        </p:spPr>
        <p:txBody>
          <a:bodyPr wrap="none">
            <a:spAutoFit/>
          </a:bodyPr>
          <a:lstStyle/>
          <a:p>
            <a:r>
              <a:rPr lang="en-GB" sz="1200" dirty="0"/>
              <a:t>It’s you. </a:t>
            </a:r>
          </a:p>
        </p:txBody>
      </p:sp>
      <p:sp>
        <p:nvSpPr>
          <p:cNvPr id="14" name="Rectangle 13">
            <a:extLst>
              <a:ext uri="{FF2B5EF4-FFF2-40B4-BE49-F238E27FC236}">
                <a16:creationId xmlns:a16="http://schemas.microsoft.com/office/drawing/2014/main" xmlns="" id="{7C68AE37-CAAA-46BE-A8E4-9C8A1F66ACBB}"/>
              </a:ext>
            </a:extLst>
          </p:cNvPr>
          <p:cNvSpPr/>
          <p:nvPr/>
        </p:nvSpPr>
        <p:spPr>
          <a:xfrm>
            <a:off x="4124511" y="3314259"/>
            <a:ext cx="4572000" cy="276999"/>
          </a:xfrm>
          <a:prstGeom prst="rect">
            <a:avLst/>
          </a:prstGeom>
        </p:spPr>
        <p:txBody>
          <a:bodyPr>
            <a:spAutoFit/>
          </a:bodyPr>
          <a:lstStyle/>
          <a:p>
            <a:r>
              <a:rPr lang="en-GB" sz="1200" dirty="0"/>
              <a:t>No it’s not! Hare brought us the wrong Alice!</a:t>
            </a:r>
          </a:p>
        </p:txBody>
      </p:sp>
      <p:sp>
        <p:nvSpPr>
          <p:cNvPr id="29" name="Rectangle 28">
            <a:extLst>
              <a:ext uri="{FF2B5EF4-FFF2-40B4-BE49-F238E27FC236}">
                <a16:creationId xmlns:a16="http://schemas.microsoft.com/office/drawing/2014/main" xmlns="" id="{B11DBC1E-0AE4-4922-933A-B7BCC21DBB2B}"/>
              </a:ext>
            </a:extLst>
          </p:cNvPr>
          <p:cNvSpPr/>
          <p:nvPr/>
        </p:nvSpPr>
        <p:spPr>
          <a:xfrm>
            <a:off x="6392814" y="3681839"/>
            <a:ext cx="1746330" cy="276999"/>
          </a:xfrm>
          <a:prstGeom prst="rect">
            <a:avLst/>
          </a:prstGeom>
        </p:spPr>
        <p:txBody>
          <a:bodyPr wrap="square">
            <a:spAutoFit/>
          </a:bodyPr>
          <a:lstStyle/>
          <a:p>
            <a:r>
              <a:rPr lang="en-GB" sz="1200" dirty="0"/>
              <a:t>It’s the wrong Alice!</a:t>
            </a:r>
          </a:p>
        </p:txBody>
      </p:sp>
      <p:cxnSp>
        <p:nvCxnSpPr>
          <p:cNvPr id="32" name="Straight Connector 31">
            <a:extLst>
              <a:ext uri="{FF2B5EF4-FFF2-40B4-BE49-F238E27FC236}">
                <a16:creationId xmlns:a16="http://schemas.microsoft.com/office/drawing/2014/main" xmlns="" id="{01CECDBC-72B6-4229-98F7-E49D97C59626}"/>
              </a:ext>
            </a:extLst>
          </p:cNvPr>
          <p:cNvCxnSpPr/>
          <p:nvPr/>
        </p:nvCxnSpPr>
        <p:spPr>
          <a:xfrm>
            <a:off x="3629253" y="2672959"/>
            <a:ext cx="453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ECC1102C-B058-4F75-80DD-BAA0C0FBDE5A}"/>
              </a:ext>
            </a:extLst>
          </p:cNvPr>
          <p:cNvCxnSpPr/>
          <p:nvPr/>
        </p:nvCxnSpPr>
        <p:spPr>
          <a:xfrm>
            <a:off x="4725550" y="3043635"/>
            <a:ext cx="453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8C532173-4946-42E5-8248-81960F8A28BE}"/>
              </a:ext>
            </a:extLst>
          </p:cNvPr>
          <p:cNvCxnSpPr>
            <a:cxnSpLocks/>
          </p:cNvCxnSpPr>
          <p:nvPr/>
        </p:nvCxnSpPr>
        <p:spPr>
          <a:xfrm>
            <a:off x="6410511" y="3043635"/>
            <a:ext cx="5389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77BD26A-746A-4C67-8980-B43133713D71}"/>
              </a:ext>
            </a:extLst>
          </p:cNvPr>
          <p:cNvCxnSpPr>
            <a:cxnSpLocks/>
          </p:cNvCxnSpPr>
          <p:nvPr/>
        </p:nvCxnSpPr>
        <p:spPr>
          <a:xfrm>
            <a:off x="5161818" y="3218800"/>
            <a:ext cx="3776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86E8444E-CBA4-491C-A77E-CD273FA9E4DB}"/>
              </a:ext>
            </a:extLst>
          </p:cNvPr>
          <p:cNvCxnSpPr>
            <a:cxnSpLocks/>
          </p:cNvCxnSpPr>
          <p:nvPr/>
        </p:nvCxnSpPr>
        <p:spPr>
          <a:xfrm>
            <a:off x="3208148" y="3218800"/>
            <a:ext cx="29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85F8D99-687D-4451-83A0-316E34844645}"/>
              </a:ext>
            </a:extLst>
          </p:cNvPr>
          <p:cNvCxnSpPr>
            <a:cxnSpLocks/>
          </p:cNvCxnSpPr>
          <p:nvPr/>
        </p:nvCxnSpPr>
        <p:spPr>
          <a:xfrm>
            <a:off x="3259130" y="3908042"/>
            <a:ext cx="4161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C4F27767-1415-4D2F-BC91-43D9AFB7E949}"/>
              </a:ext>
            </a:extLst>
          </p:cNvPr>
          <p:cNvCxnSpPr>
            <a:cxnSpLocks/>
          </p:cNvCxnSpPr>
          <p:nvPr/>
        </p:nvCxnSpPr>
        <p:spPr>
          <a:xfrm>
            <a:off x="4007364" y="3908042"/>
            <a:ext cx="48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9E38EB91-027C-4A99-95D7-33C74ADFEB2E}"/>
              </a:ext>
            </a:extLst>
          </p:cNvPr>
          <p:cNvCxnSpPr>
            <a:cxnSpLocks/>
          </p:cNvCxnSpPr>
          <p:nvPr/>
        </p:nvCxnSpPr>
        <p:spPr>
          <a:xfrm>
            <a:off x="4679773" y="5116427"/>
            <a:ext cx="3582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574D6A14-A666-47CA-898F-E1EBA8872BDD}"/>
              </a:ext>
            </a:extLst>
          </p:cNvPr>
          <p:cNvSpPr/>
          <p:nvPr/>
        </p:nvSpPr>
        <p:spPr>
          <a:xfrm>
            <a:off x="6732240" y="5229200"/>
            <a:ext cx="1566679" cy="7721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200" dirty="0">
                <a:solidFill>
                  <a:schemeClr val="tx1"/>
                </a:solidFill>
              </a:rPr>
              <a:t>click the different features to show the answers</a:t>
            </a:r>
          </a:p>
        </p:txBody>
      </p:sp>
    </p:spTree>
    <p:extLst>
      <p:ext uri="{BB962C8B-B14F-4D97-AF65-F5344CB8AC3E}">
        <p14:creationId xmlns:p14="http://schemas.microsoft.com/office/powerpoint/2010/main" xmlns="" val="29733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par>
                                <p:cTn id="11" presetID="22" presetClass="entr" presetSubtype="8"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nodeType="clickEffect">
                                  <p:stCondLst>
                                    <p:cond delay="0"/>
                                  </p:stCondLst>
                                  <p:childTnLst>
                                    <p:animClr clrSpc="rgb" dir="cw">
                                      <p:cBhvr override="childStyle">
                                        <p:cTn id="33" dur="500" fill="hold"/>
                                        <p:tgtEl>
                                          <p:spTgt spid="13">
                                            <p:txEl>
                                              <p:pRg st="0" end="0"/>
                                            </p:txEl>
                                          </p:spTgt>
                                        </p:tgtEl>
                                        <p:attrNameLst>
                                          <p:attrName>style.color</p:attrName>
                                        </p:attrNameLst>
                                      </p:cBhvr>
                                      <p:to>
                                        <a:srgbClr val="A673AE"/>
                                      </p:to>
                                    </p:animClr>
                                    <p:animClr clrSpc="rgb" dir="cw">
                                      <p:cBhvr>
                                        <p:cTn id="34" dur="500" fill="hold"/>
                                        <p:tgtEl>
                                          <p:spTgt spid="13">
                                            <p:txEl>
                                              <p:pRg st="0" end="0"/>
                                            </p:txEl>
                                          </p:spTgt>
                                        </p:tgtEl>
                                        <p:attrNameLst>
                                          <p:attrName>fillcolor</p:attrName>
                                        </p:attrNameLst>
                                      </p:cBhvr>
                                      <p:to>
                                        <a:srgbClr val="A673AE"/>
                                      </p:to>
                                    </p:animClr>
                                    <p:set>
                                      <p:cBhvr>
                                        <p:cTn id="35" dur="500" fill="hold"/>
                                        <p:tgtEl>
                                          <p:spTgt spid="13">
                                            <p:txEl>
                                              <p:pRg st="0" end="0"/>
                                            </p:txEl>
                                          </p:spTgt>
                                        </p:tgtEl>
                                        <p:attrNameLst>
                                          <p:attrName>fill.type</p:attrName>
                                        </p:attrNameLst>
                                      </p:cBhvr>
                                      <p:to>
                                        <p:strVal val="solid"/>
                                      </p:to>
                                    </p:set>
                                    <p:set>
                                      <p:cBhvr>
                                        <p:cTn id="36" dur="500" fill="hold"/>
                                        <p:tgtEl>
                                          <p:spTgt spid="13">
                                            <p:txEl>
                                              <p:pRg st="0" end="0"/>
                                            </p:txEl>
                                          </p:spTgt>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2000" fill="hold"/>
                                        <p:tgtEl>
                                          <p:spTgt spid="13">
                                            <p:txEl>
                                              <p:pRg st="1" end="1"/>
                                            </p:txEl>
                                          </p:spTgt>
                                        </p:tgtEl>
                                        <p:attrNameLst>
                                          <p:attrName>style.color</p:attrName>
                                        </p:attrNameLst>
                                      </p:cBhvr>
                                      <p:to>
                                        <a:srgbClr val="BE1C6D"/>
                                      </p:to>
                                    </p:animClr>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2000" fill="hold"/>
                                        <p:tgtEl>
                                          <p:spTgt spid="11">
                                            <p:txEl>
                                              <p:pRg st="0" end="0"/>
                                            </p:txEl>
                                          </p:spTgt>
                                        </p:tgtEl>
                                        <p:attrNameLst>
                                          <p:attrName>style.color</p:attrName>
                                        </p:attrNameLst>
                                      </p:cBhvr>
                                      <p:to>
                                        <a:srgbClr val="0076B0"/>
                                      </p:to>
                                    </p:animClr>
                                  </p:childTnLst>
                                </p:cTn>
                              </p:par>
                              <p:par>
                                <p:cTn id="47" presetID="3" presetClass="emph" presetSubtype="2" fill="hold" nodeType="withEffect">
                                  <p:stCondLst>
                                    <p:cond delay="0"/>
                                  </p:stCondLst>
                                  <p:childTnLst>
                                    <p:animClr clrSpc="rgb" dir="cw">
                                      <p:cBhvr override="childStyle">
                                        <p:cTn id="48" dur="2000" fill="hold"/>
                                        <p:tgtEl>
                                          <p:spTgt spid="11">
                                            <p:txEl>
                                              <p:pRg st="5" end="5"/>
                                            </p:txEl>
                                          </p:spTgt>
                                        </p:tgtEl>
                                        <p:attrNameLst>
                                          <p:attrName>style.color</p:attrName>
                                        </p:attrNameLst>
                                      </p:cBhvr>
                                      <p:to>
                                        <a:srgbClr val="0076B0"/>
                                      </p:to>
                                    </p:animClr>
                                  </p:childTnLst>
                                </p:cTn>
                              </p:par>
                              <p:par>
                                <p:cTn id="49" presetID="3" presetClass="emph" presetSubtype="2" fill="hold" nodeType="withEffect">
                                  <p:stCondLst>
                                    <p:cond delay="0"/>
                                  </p:stCondLst>
                                  <p:childTnLst>
                                    <p:animClr clrSpc="rgb" dir="cw">
                                      <p:cBhvr override="childStyle">
                                        <p:cTn id="50" dur="2000" fill="hold"/>
                                        <p:tgtEl>
                                          <p:spTgt spid="11">
                                            <p:txEl>
                                              <p:pRg st="7" end="7"/>
                                            </p:txEl>
                                          </p:spTgt>
                                        </p:tgtEl>
                                        <p:attrNameLst>
                                          <p:attrName>style.color</p:attrName>
                                        </p:attrNameLst>
                                      </p:cBhvr>
                                      <p:to>
                                        <a:srgbClr val="0076B0"/>
                                      </p:to>
                                    </p:animClr>
                                  </p:childTnLst>
                                </p:cTn>
                              </p:par>
                              <p:par>
                                <p:cTn id="51" presetID="3" presetClass="emph" presetSubtype="2" fill="hold" nodeType="withEffect">
                                  <p:stCondLst>
                                    <p:cond delay="0"/>
                                  </p:stCondLst>
                                  <p:childTnLst>
                                    <p:animClr clrSpc="rgb" dir="cw">
                                      <p:cBhvr override="childStyle">
                                        <p:cTn id="52" dur="2000" fill="hold"/>
                                        <p:tgtEl>
                                          <p:spTgt spid="11">
                                            <p:txEl>
                                              <p:pRg st="9" end="9"/>
                                            </p:txEl>
                                          </p:spTgt>
                                        </p:tgtEl>
                                        <p:attrNameLst>
                                          <p:attrName>style.color</p:attrName>
                                        </p:attrNameLst>
                                      </p:cBhvr>
                                      <p:to>
                                        <a:srgbClr val="0076B0"/>
                                      </p:to>
                                    </p:animClr>
                                  </p:childTnLst>
                                </p:cTn>
                              </p:par>
                              <p:par>
                                <p:cTn id="53" presetID="3" presetClass="emph" presetSubtype="2" fill="hold" nodeType="withEffect">
                                  <p:stCondLst>
                                    <p:cond delay="0"/>
                                  </p:stCondLst>
                                  <p:childTnLst>
                                    <p:animClr clrSpc="rgb" dir="cw">
                                      <p:cBhvr override="childStyle">
                                        <p:cTn id="54" dur="2000" fill="hold"/>
                                        <p:tgtEl>
                                          <p:spTgt spid="11">
                                            <p:txEl>
                                              <p:pRg st="11" end="11"/>
                                            </p:txEl>
                                          </p:spTgt>
                                        </p:tgtEl>
                                        <p:attrNameLst>
                                          <p:attrName>style.color</p:attrName>
                                        </p:attrNameLst>
                                      </p:cBhvr>
                                      <p:to>
                                        <a:srgbClr val="0076B0"/>
                                      </p:to>
                                    </p:animClr>
                                  </p:childTnLst>
                                </p:cTn>
                              </p:par>
                              <p:par>
                                <p:cTn id="55" presetID="3" presetClass="emph" presetSubtype="2" fill="hold" nodeType="withEffect">
                                  <p:stCondLst>
                                    <p:cond delay="0"/>
                                  </p:stCondLst>
                                  <p:childTnLst>
                                    <p:animClr clrSpc="rgb" dir="cw">
                                      <p:cBhvr override="childStyle">
                                        <p:cTn id="56" dur="2000" fill="hold"/>
                                        <p:tgtEl>
                                          <p:spTgt spid="11">
                                            <p:txEl>
                                              <p:pRg st="17" end="17"/>
                                            </p:txEl>
                                          </p:spTgt>
                                        </p:tgtEl>
                                        <p:attrNameLst>
                                          <p:attrName>style.color</p:attrName>
                                        </p:attrNameLst>
                                      </p:cBhvr>
                                      <p:to>
                                        <a:srgbClr val="0076B0"/>
                                      </p:to>
                                    </p:animClr>
                                  </p:childTnLst>
                                </p:cTn>
                              </p:par>
                              <p:par>
                                <p:cTn id="57" presetID="3" presetClass="emph" presetSubtype="2" fill="hold" nodeType="withEffect">
                                  <p:stCondLst>
                                    <p:cond delay="0"/>
                                  </p:stCondLst>
                                  <p:childTnLst>
                                    <p:animClr clrSpc="rgb" dir="cw">
                                      <p:cBhvr override="childStyle">
                                        <p:cTn id="58" dur="2000" fill="hold"/>
                                        <p:tgtEl>
                                          <p:spTgt spid="11">
                                            <p:txEl>
                                              <p:pRg st="20" end="20"/>
                                            </p:txEl>
                                          </p:spTgt>
                                        </p:tgtEl>
                                        <p:attrNameLst>
                                          <p:attrName>style.color</p:attrName>
                                        </p:attrNameLst>
                                      </p:cBhvr>
                                      <p:to>
                                        <a:srgbClr val="0076B0"/>
                                      </p:to>
                                    </p:animClr>
                                  </p:childTnLst>
                                </p:cTn>
                              </p:par>
                            </p:childTnLst>
                          </p:cTn>
                        </p:par>
                      </p:childTnLst>
                    </p:cTn>
                  </p:par>
                </p:childTnLst>
              </p:cTn>
              <p:nextCondLst>
                <p:cond evt="onClick" delay="0">
                  <p:tgtEl>
                    <p:spTgt spid="20"/>
                  </p:tgtEl>
                </p:cond>
              </p:nextCondLst>
            </p:seq>
            <p:seq concurrent="1" nextAc="seek">
              <p:cTn id="59" restart="whenNotActive" fill="hold" evtFilter="cancelBubble" nodeType="interactiveSeq">
                <p:stCondLst>
                  <p:cond evt="onClick" delay="0">
                    <p:tgtEl>
                      <p:spTgt spid="23"/>
                    </p:tgtEl>
                  </p:cond>
                </p:stCondLst>
                <p:endSync evt="end" delay="0">
                  <p:rtn val="all"/>
                </p:endSync>
                <p:childTnLst>
                  <p:par>
                    <p:cTn id="60" fill="hold">
                      <p:stCondLst>
                        <p:cond delay="0"/>
                      </p:stCondLst>
                      <p:childTnLst>
                        <p:par>
                          <p:cTn id="61" fill="hold">
                            <p:stCondLst>
                              <p:cond delay="0"/>
                            </p:stCondLst>
                            <p:childTnLst>
                              <p:par>
                                <p:cTn id="62" presetID="3" presetClass="emph" presetSubtype="2" fill="hold" nodeType="clickEffect">
                                  <p:stCondLst>
                                    <p:cond delay="0"/>
                                  </p:stCondLst>
                                  <p:childTnLst>
                                    <p:animClr clrSpc="rgb" dir="cw">
                                      <p:cBhvr override="childStyle">
                                        <p:cTn id="63" dur="2000" fill="hold"/>
                                        <p:tgtEl>
                                          <p:spTgt spid="13">
                                            <p:txEl>
                                              <p:pRg st="5" end="5"/>
                                            </p:txEl>
                                          </p:spTgt>
                                        </p:tgtEl>
                                        <p:attrNameLst>
                                          <p:attrName>style.color</p:attrName>
                                        </p:attrNameLst>
                                      </p:cBhvr>
                                      <p:to>
                                        <a:srgbClr val="6C9D6E"/>
                                      </p:to>
                                    </p:animClr>
                                  </p:childTnLst>
                                </p:cTn>
                              </p:par>
                              <p:par>
                                <p:cTn id="64" presetID="3" presetClass="emph" presetSubtype="2" fill="hold" nodeType="withEffect">
                                  <p:stCondLst>
                                    <p:cond delay="0"/>
                                  </p:stCondLst>
                                  <p:childTnLst>
                                    <p:animClr clrSpc="rgb" dir="cw">
                                      <p:cBhvr override="childStyle">
                                        <p:cTn id="65" dur="2000" fill="hold"/>
                                        <p:tgtEl>
                                          <p:spTgt spid="13">
                                            <p:txEl>
                                              <p:pRg st="6" end="6"/>
                                            </p:txEl>
                                          </p:spTgt>
                                        </p:tgtEl>
                                        <p:attrNameLst>
                                          <p:attrName>style.color</p:attrName>
                                        </p:attrNameLst>
                                      </p:cBhvr>
                                      <p:to>
                                        <a:srgbClr val="6C9D6E"/>
                                      </p:to>
                                    </p:animClr>
                                  </p:childTnLst>
                                </p:cTn>
                              </p:par>
                              <p:par>
                                <p:cTn id="66" presetID="3" presetClass="emph" presetSubtype="2" fill="hold" nodeType="withEffect">
                                  <p:stCondLst>
                                    <p:cond delay="0"/>
                                  </p:stCondLst>
                                  <p:childTnLst>
                                    <p:animClr clrSpc="rgb" dir="cw">
                                      <p:cBhvr override="childStyle">
                                        <p:cTn id="67" dur="2000" fill="hold"/>
                                        <p:tgtEl>
                                          <p:spTgt spid="13">
                                            <p:txEl>
                                              <p:pRg st="13" end="13"/>
                                            </p:txEl>
                                          </p:spTgt>
                                        </p:tgtEl>
                                        <p:attrNameLst>
                                          <p:attrName>style.color</p:attrName>
                                        </p:attrNameLst>
                                      </p:cBhvr>
                                      <p:to>
                                        <a:srgbClr val="6C9D6E"/>
                                      </p:to>
                                    </p:animClr>
                                  </p:childTnLst>
                                </p:cTn>
                              </p:par>
                              <p:par>
                                <p:cTn id="68" presetID="3" presetClass="emph" presetSubtype="2" fill="hold" nodeType="withEffect">
                                  <p:stCondLst>
                                    <p:cond delay="0"/>
                                  </p:stCondLst>
                                  <p:childTnLst>
                                    <p:animClr clrSpc="rgb" dir="cw">
                                      <p:cBhvr override="childStyle">
                                        <p:cTn id="69" dur="2000" fill="hold"/>
                                        <p:tgtEl>
                                          <p:spTgt spid="13">
                                            <p:txEl>
                                              <p:pRg st="17" end="17"/>
                                            </p:txEl>
                                          </p:spTgt>
                                        </p:tgtEl>
                                        <p:attrNameLst>
                                          <p:attrName>style.color</p:attrName>
                                        </p:attrNameLst>
                                      </p:cBhvr>
                                      <p:to>
                                        <a:srgbClr val="6C9D6E"/>
                                      </p:to>
                                    </p:animClr>
                                  </p:childTnLst>
                                </p:cTn>
                              </p:par>
                              <p:par>
                                <p:cTn id="70" presetID="3" presetClass="emph" presetSubtype="2" fill="hold" nodeType="withEffect">
                                  <p:stCondLst>
                                    <p:cond delay="0"/>
                                  </p:stCondLst>
                                  <p:childTnLst>
                                    <p:animClr clrSpc="rgb" dir="cw">
                                      <p:cBhvr override="childStyle">
                                        <p:cTn id="71" dur="2000" fill="hold"/>
                                        <p:tgtEl>
                                          <p:spTgt spid="13">
                                            <p:txEl>
                                              <p:pRg st="9" end="9"/>
                                            </p:txEl>
                                          </p:spTgt>
                                        </p:tgtEl>
                                        <p:attrNameLst>
                                          <p:attrName>style.color</p:attrName>
                                        </p:attrNameLst>
                                      </p:cBhvr>
                                      <p:to>
                                        <a:srgbClr val="6C9D6E"/>
                                      </p:to>
                                    </p:animClr>
                                  </p:childTnLst>
                                </p:cTn>
                              </p:par>
                              <p:par>
                                <p:cTn id="72" presetID="3" presetClass="emph" presetSubtype="2" fill="hold" nodeType="withEffect">
                                  <p:stCondLst>
                                    <p:cond delay="0"/>
                                  </p:stCondLst>
                                  <p:childTnLst>
                                    <p:animClr clrSpc="rgb" dir="cw">
                                      <p:cBhvr override="childStyle">
                                        <p:cTn id="73" dur="2000" fill="hold"/>
                                        <p:tgtEl>
                                          <p:spTgt spid="13">
                                            <p:txEl>
                                              <p:pRg st="8" end="8"/>
                                            </p:txEl>
                                          </p:spTgt>
                                        </p:tgtEl>
                                        <p:attrNameLst>
                                          <p:attrName>style.color</p:attrName>
                                        </p:attrNameLst>
                                      </p:cBhvr>
                                      <p:to>
                                        <a:srgbClr val="6C9D6E"/>
                                      </p:to>
                                    </p:animClr>
                                  </p:childTnLst>
                                </p:cTn>
                              </p:par>
                            </p:childTnLst>
                          </p:cTn>
                        </p:par>
                      </p:childTnLst>
                    </p:cTn>
                  </p:par>
                </p:childTnLst>
              </p:cTn>
              <p:nextCondLst>
                <p:cond evt="onClick" delay="0">
                  <p:tgtEl>
                    <p:spTgt spid="23"/>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 presetClass="emph" presetSubtype="2" fill="hold" nodeType="clickEffect">
                                  <p:stCondLst>
                                    <p:cond delay="0"/>
                                  </p:stCondLst>
                                  <p:childTnLst>
                                    <p:animClr clrSpc="rgb" dir="cw">
                                      <p:cBhvr override="childStyle">
                                        <p:cTn id="78" dur="2000" fill="hold"/>
                                        <p:tgtEl>
                                          <p:spTgt spid="13">
                                            <p:txEl>
                                              <p:pRg st="3" end="3"/>
                                            </p:txEl>
                                          </p:spTgt>
                                        </p:tgtEl>
                                        <p:attrNameLst>
                                          <p:attrName>style.color</p:attrName>
                                        </p:attrNameLst>
                                      </p:cBhvr>
                                      <p:to>
                                        <a:srgbClr val="F0864A"/>
                                      </p:to>
                                    </p:animClr>
                                  </p:childTnLst>
                                </p:cTn>
                              </p:par>
                              <p:par>
                                <p:cTn id="79" presetID="3" presetClass="emph" presetSubtype="2" fill="hold" nodeType="withEffect">
                                  <p:stCondLst>
                                    <p:cond delay="0"/>
                                  </p:stCondLst>
                                  <p:childTnLst>
                                    <p:animClr clrSpc="rgb" dir="cw">
                                      <p:cBhvr override="childStyle">
                                        <p:cTn id="80" dur="2000" fill="hold"/>
                                        <p:tgtEl>
                                          <p:spTgt spid="13">
                                            <p:txEl>
                                              <p:pRg st="11" end="11"/>
                                            </p:txEl>
                                          </p:spTgt>
                                        </p:tgtEl>
                                        <p:attrNameLst>
                                          <p:attrName>style.color</p:attrName>
                                        </p:attrNameLst>
                                      </p:cBhvr>
                                      <p:to>
                                        <a:srgbClr val="F0864A"/>
                                      </p:to>
                                    </p:animClr>
                                  </p:childTnLst>
                                </p:cTn>
                              </p:par>
                              <p:par>
                                <p:cTn id="81" presetID="3" presetClass="emph" presetSubtype="2" fill="hold" nodeType="withEffect">
                                  <p:stCondLst>
                                    <p:cond delay="0"/>
                                  </p:stCondLst>
                                  <p:childTnLst>
                                    <p:animClr clrSpc="rgb" dir="cw">
                                      <p:cBhvr override="childStyle">
                                        <p:cTn id="82" dur="2000" fill="hold"/>
                                        <p:tgtEl>
                                          <p:spTgt spid="13">
                                            <p:txEl>
                                              <p:pRg st="15" end="15"/>
                                            </p:txEl>
                                          </p:spTgt>
                                        </p:tgtEl>
                                        <p:attrNameLst>
                                          <p:attrName>style.color</p:attrName>
                                        </p:attrNameLst>
                                      </p:cBhvr>
                                      <p:to>
                                        <a:srgbClr val="F0864A"/>
                                      </p:to>
                                    </p:animClr>
                                  </p:childTnLst>
                                </p:cTn>
                              </p:par>
                              <p:par>
                                <p:cTn id="83" presetID="3" presetClass="emph" presetSubtype="2" fill="hold" nodeType="withEffect">
                                  <p:stCondLst>
                                    <p:cond delay="0"/>
                                  </p:stCondLst>
                                  <p:childTnLst>
                                    <p:animClr clrSpc="rgb" dir="cw">
                                      <p:cBhvr override="childStyle">
                                        <p:cTn id="84" dur="2000" fill="hold"/>
                                        <p:tgtEl>
                                          <p:spTgt spid="13">
                                            <p:txEl>
                                              <p:pRg st="19" end="19"/>
                                            </p:txEl>
                                          </p:spTgt>
                                        </p:tgtEl>
                                        <p:attrNameLst>
                                          <p:attrName>style.color</p:attrName>
                                        </p:attrNameLst>
                                      </p:cBhvr>
                                      <p:to>
                                        <a:srgbClr val="F0864A"/>
                                      </p:to>
                                    </p:animClr>
                                  </p:childTnLst>
                                </p:cTn>
                              </p:par>
                              <p:par>
                                <p:cTn id="85" presetID="3" presetClass="emph" presetSubtype="2" fill="hold" nodeType="withEffect">
                                  <p:stCondLst>
                                    <p:cond delay="0"/>
                                  </p:stCondLst>
                                  <p:childTnLst>
                                    <p:animClr clrSpc="rgb" dir="cw">
                                      <p:cBhvr override="childStyle">
                                        <p:cTn id="86" dur="2000" fill="hold"/>
                                        <p:tgtEl>
                                          <p:spTgt spid="13">
                                            <p:txEl>
                                              <p:pRg st="20" end="20"/>
                                            </p:txEl>
                                          </p:spTgt>
                                        </p:tgtEl>
                                        <p:attrNameLst>
                                          <p:attrName>style.color</p:attrName>
                                        </p:attrNameLst>
                                      </p:cBhvr>
                                      <p:to>
                                        <a:srgbClr val="F0864A"/>
                                      </p:to>
                                    </p:animClr>
                                  </p:childTnLst>
                                </p:cTn>
                              </p:par>
                              <p:par>
                                <p:cTn id="87" presetID="3" presetClass="emph" presetSubtype="2" fill="hold" nodeType="withEffect">
                                  <p:stCondLst>
                                    <p:cond delay="0"/>
                                  </p:stCondLst>
                                  <p:childTnLst>
                                    <p:animClr clrSpc="rgb" dir="cw">
                                      <p:cBhvr override="childStyle">
                                        <p:cTn id="88" dur="2000" fill="hold"/>
                                        <p:tgtEl>
                                          <p:spTgt spid="29">
                                            <p:txEl>
                                              <p:pRg st="0" end="0"/>
                                            </p:txEl>
                                          </p:spTgt>
                                        </p:tgtEl>
                                        <p:attrNameLst>
                                          <p:attrName>style.color</p:attrName>
                                        </p:attrNameLst>
                                      </p:cBhvr>
                                      <p:to>
                                        <a:srgbClr val="F0864A"/>
                                      </p:to>
                                    </p:animClr>
                                  </p:childTnLst>
                                </p:cTn>
                              </p:par>
                              <p:par>
                                <p:cTn id="89" presetID="3" presetClass="emph" presetSubtype="2" fill="hold" nodeType="withEffect">
                                  <p:stCondLst>
                                    <p:cond delay="0"/>
                                  </p:stCondLst>
                                  <p:childTnLst>
                                    <p:animClr clrSpc="rgb" dir="cw">
                                      <p:cBhvr override="childStyle">
                                        <p:cTn id="90" dur="2000" fill="hold"/>
                                        <p:tgtEl>
                                          <p:spTgt spid="9">
                                            <p:txEl>
                                              <p:pRg st="0" end="0"/>
                                            </p:txEl>
                                          </p:spTgt>
                                        </p:tgtEl>
                                        <p:attrNameLst>
                                          <p:attrName>style.color</p:attrName>
                                        </p:attrNameLst>
                                      </p:cBhvr>
                                      <p:to>
                                        <a:srgbClr val="F0864A"/>
                                      </p:to>
                                    </p:animClr>
                                  </p:childTnLst>
                                </p:cTn>
                              </p:par>
                              <p:par>
                                <p:cTn id="91" presetID="3" presetClass="emph" presetSubtype="2" fill="hold" nodeType="withEffect">
                                  <p:stCondLst>
                                    <p:cond delay="0"/>
                                  </p:stCondLst>
                                  <p:childTnLst>
                                    <p:animClr clrSpc="rgb" dir="cw">
                                      <p:cBhvr override="childStyle">
                                        <p:cTn id="92" dur="2000" fill="hold"/>
                                        <p:tgtEl>
                                          <p:spTgt spid="14">
                                            <p:txEl>
                                              <p:pRg st="0" end="0"/>
                                            </p:txEl>
                                          </p:spTgt>
                                        </p:tgtEl>
                                        <p:attrNameLst>
                                          <p:attrName>style.color</p:attrName>
                                        </p:attrNameLst>
                                      </p:cBhvr>
                                      <p:to>
                                        <a:srgbClr val="F0864A"/>
                                      </p:to>
                                    </p:animClr>
                                  </p:childTnLst>
                                </p:cTn>
                              </p:par>
                              <p:par>
                                <p:cTn id="93" presetID="3" presetClass="emph" presetSubtype="2" fill="hold" nodeType="withEffect">
                                  <p:stCondLst>
                                    <p:cond delay="0"/>
                                  </p:stCondLst>
                                  <p:childTnLst>
                                    <p:animClr clrSpc="rgb" dir="cw">
                                      <p:cBhvr override="childStyle">
                                        <p:cTn id="94" dur="2000" fill="hold"/>
                                        <p:tgtEl>
                                          <p:spTgt spid="13">
                                            <p:txEl>
                                              <p:pRg st="22" end="22"/>
                                            </p:txEl>
                                          </p:spTgt>
                                        </p:tgtEl>
                                        <p:attrNameLst>
                                          <p:attrName>style.color</p:attrName>
                                        </p:attrNameLst>
                                      </p:cBhvr>
                                      <p:to>
                                        <a:srgbClr val="F0864A"/>
                                      </p:to>
                                    </p:animClr>
                                  </p:childTnLst>
                                </p:cTn>
                              </p:par>
                            </p:childTnLst>
                          </p:cTn>
                        </p:par>
                      </p:childTnLst>
                    </p:cTn>
                  </p:par>
                </p:childTnLst>
              </p:cTn>
              <p:nextCondLst>
                <p:cond evt="onClick" delay="0">
                  <p:tgtEl>
                    <p:spTgt spid="2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815608"/>
          </a:xfrm>
          <a:prstGeom prst="rect">
            <a:avLst/>
          </a:prstGeom>
          <a:solidFill>
            <a:srgbClr val="66FF33"/>
          </a:solidFill>
          <a:ln w="19050">
            <a:solidFill>
              <a:schemeClr val="tx1"/>
            </a:solidFill>
          </a:ln>
        </p:spPr>
        <p:txBody>
          <a:bodyPr wrap="square" lIns="91440" tIns="45720" rIns="91440" bIns="45720">
            <a:spAutoFit/>
          </a:bodyPr>
          <a:lstStyle/>
          <a:p>
            <a:pPr algn="ctr"/>
            <a:r>
              <a:rPr lang="en-US" sz="47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Main Activity </a:t>
            </a:r>
            <a:r>
              <a:rPr lang="en-US" sz="47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7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Playscript</a:t>
            </a:r>
            <a:r>
              <a:rPr lang="en-US" sz="47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47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0" y="836712"/>
            <a:ext cx="9144000" cy="5493812"/>
          </a:xfrm>
          <a:prstGeom prst="rect">
            <a:avLst/>
          </a:prstGeom>
          <a:solidFill>
            <a:srgbClr val="FFFF00"/>
          </a:solidFill>
          <a:ln w="9525">
            <a:solidFill>
              <a:schemeClr val="tx1"/>
            </a:solidFill>
          </a:ln>
        </p:spPr>
        <p:txBody>
          <a:bodyPr wrap="square" rtlCol="0">
            <a:spAutoFit/>
          </a:bodyPr>
          <a:lstStyle/>
          <a:p>
            <a:r>
              <a:rPr lang="en-GB" sz="2700" b="1" u="sng" dirty="0" smtClean="0">
                <a:latin typeface="Comic Sans MS" pitchFamily="66" charset="0"/>
              </a:rPr>
              <a:t>Today’s task</a:t>
            </a:r>
            <a:r>
              <a:rPr lang="en-GB" sz="2700" b="1" u="sng" dirty="0" smtClean="0">
                <a:latin typeface="Comic Sans MS" pitchFamily="66" charset="0"/>
              </a:rPr>
              <a:t>:</a:t>
            </a:r>
            <a:r>
              <a:rPr lang="en-GB" sz="2700" b="1" dirty="0" smtClean="0">
                <a:solidFill>
                  <a:srgbClr val="FF0000"/>
                </a:solidFill>
                <a:latin typeface="Comic Sans MS" pitchFamily="66" charset="0"/>
              </a:rPr>
              <a:t> Using the extract on the next slide from the Greek myth </a:t>
            </a:r>
            <a:r>
              <a:rPr lang="en-GB" sz="2700" b="1" dirty="0" err="1" smtClean="0">
                <a:solidFill>
                  <a:srgbClr val="FF0000"/>
                </a:solidFill>
                <a:latin typeface="Comic Sans MS" pitchFamily="66" charset="0"/>
              </a:rPr>
              <a:t>Theseus</a:t>
            </a:r>
            <a:r>
              <a:rPr lang="en-GB" sz="2700" b="1" dirty="0" smtClean="0">
                <a:solidFill>
                  <a:srgbClr val="FF0000"/>
                </a:solidFill>
                <a:latin typeface="Comic Sans MS" pitchFamily="66" charset="0"/>
              </a:rPr>
              <a:t> and the Minotaur, can you turn it into a script using the correct features?</a:t>
            </a:r>
          </a:p>
          <a:p>
            <a:endParaRPr lang="en-GB" sz="2700" b="1" u="sng" dirty="0" smtClean="0">
              <a:solidFill>
                <a:srgbClr val="FF0000"/>
              </a:solidFill>
              <a:latin typeface="Comic Sans MS" pitchFamily="66" charset="0"/>
            </a:endParaRPr>
          </a:p>
          <a:p>
            <a:r>
              <a:rPr lang="en-GB" sz="2700" b="1" dirty="0" smtClean="0">
                <a:latin typeface="Comic Sans MS" pitchFamily="66" charset="0"/>
              </a:rPr>
              <a:t>*When you write your script, use the dialogue that has been included in the story BUT, you can also add in your own speech too.</a:t>
            </a:r>
          </a:p>
          <a:p>
            <a:endParaRPr lang="en-GB" sz="2700" b="1" dirty="0" smtClean="0">
              <a:latin typeface="Comic Sans MS" pitchFamily="66" charset="0"/>
            </a:endParaRPr>
          </a:p>
          <a:p>
            <a:r>
              <a:rPr lang="en-GB" sz="2700" b="1" dirty="0" smtClean="0">
                <a:latin typeface="Comic Sans MS" pitchFamily="66" charset="0"/>
              </a:rPr>
              <a:t>(You only need the 2 characters – </a:t>
            </a:r>
            <a:r>
              <a:rPr lang="en-GB" sz="2700" b="1" dirty="0" err="1" smtClean="0">
                <a:latin typeface="Comic Sans MS" pitchFamily="66" charset="0"/>
              </a:rPr>
              <a:t>Theseus</a:t>
            </a:r>
            <a:r>
              <a:rPr lang="en-GB" sz="2700" b="1" dirty="0" smtClean="0">
                <a:latin typeface="Comic Sans MS" pitchFamily="66" charset="0"/>
              </a:rPr>
              <a:t> and King </a:t>
            </a:r>
            <a:r>
              <a:rPr lang="en-GB" sz="2700" b="1" dirty="0" err="1" smtClean="0">
                <a:latin typeface="Comic Sans MS" pitchFamily="66" charset="0"/>
              </a:rPr>
              <a:t>Aegeus</a:t>
            </a:r>
            <a:r>
              <a:rPr lang="en-GB" sz="2700" b="1" dirty="0" smtClean="0">
                <a:latin typeface="Comic Sans MS" pitchFamily="66" charset="0"/>
              </a:rPr>
              <a:t>)</a:t>
            </a:r>
          </a:p>
          <a:p>
            <a:endParaRPr lang="en-GB" sz="2700" b="1" dirty="0" smtClean="0">
              <a:latin typeface="Comic Sans MS" pitchFamily="66" charset="0"/>
            </a:endParaRPr>
          </a:p>
          <a:p>
            <a:r>
              <a:rPr lang="en-GB" sz="2700" b="1" dirty="0" smtClean="0">
                <a:solidFill>
                  <a:srgbClr val="0070C0"/>
                </a:solidFill>
                <a:latin typeface="Comic Sans MS" pitchFamily="66" charset="0"/>
              </a:rPr>
              <a:t>*When you have finished your script, can you act the script?</a:t>
            </a:r>
            <a:endParaRPr lang="en-GB" sz="2700" b="1"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17251"/>
          </a:xfrm>
          <a:prstGeom prst="rect">
            <a:avLst/>
          </a:prstGeom>
        </p:spPr>
        <p:txBody>
          <a:bodyPr wrap="square">
            <a:spAutoFit/>
          </a:bodyPr>
          <a:lstStyle/>
          <a:p>
            <a:r>
              <a:rPr lang="en-GB" sz="1900" dirty="0" smtClean="0">
                <a:latin typeface="Comic Sans MS" pitchFamily="66" charset="0"/>
              </a:rPr>
              <a:t>"Why do we send these young people to Crete every year?" </a:t>
            </a:r>
            <a:r>
              <a:rPr lang="en-GB" sz="1900" dirty="0" err="1" smtClean="0">
                <a:latin typeface="Comic Sans MS" pitchFamily="66" charset="0"/>
              </a:rPr>
              <a:t>Theseus</a:t>
            </a:r>
            <a:r>
              <a:rPr lang="en-GB" sz="1900" dirty="0" smtClean="0">
                <a:latin typeface="Comic Sans MS" pitchFamily="66" charset="0"/>
              </a:rPr>
              <a:t> asked his father, the King of Athens. "And why is it that none of them ever return?"</a:t>
            </a:r>
            <a:br>
              <a:rPr lang="en-GB" sz="1900" dirty="0" smtClean="0">
                <a:latin typeface="Comic Sans MS" pitchFamily="66" charset="0"/>
              </a:rPr>
            </a:br>
            <a:r>
              <a:rPr lang="en-GB" sz="1900" dirty="0" smtClean="0">
                <a:latin typeface="Comic Sans MS" pitchFamily="66" charset="0"/>
              </a:rPr>
              <a:t/>
            </a:r>
            <a:br>
              <a:rPr lang="en-GB" sz="1900" dirty="0" smtClean="0">
                <a:latin typeface="Comic Sans MS" pitchFamily="66" charset="0"/>
              </a:rPr>
            </a:br>
            <a:r>
              <a:rPr lang="en-GB" sz="1900" dirty="0" smtClean="0">
                <a:latin typeface="Comic Sans MS" pitchFamily="66" charset="0"/>
              </a:rPr>
              <a:t>"Because if we did not send them, </a:t>
            </a:r>
            <a:r>
              <a:rPr lang="en-GB" sz="1900" dirty="0" err="1" smtClean="0">
                <a:latin typeface="Comic Sans MS" pitchFamily="66" charset="0"/>
              </a:rPr>
              <a:t>Minos</a:t>
            </a:r>
            <a:r>
              <a:rPr lang="en-GB" sz="1900" dirty="0" smtClean="0">
                <a:latin typeface="Comic Sans MS" pitchFamily="66" charset="0"/>
              </a:rPr>
              <a:t> would wage war on us and it is a war that we would not win," said King </a:t>
            </a:r>
            <a:r>
              <a:rPr lang="en-GB" sz="1900" dirty="0" err="1" smtClean="0">
                <a:latin typeface="Comic Sans MS" pitchFamily="66" charset="0"/>
              </a:rPr>
              <a:t>Aegeus</a:t>
            </a:r>
            <a:r>
              <a:rPr lang="en-GB" sz="1900" dirty="0" smtClean="0">
                <a:latin typeface="Comic Sans MS" pitchFamily="66" charset="0"/>
              </a:rPr>
              <a:t>. "And they do not return because they do not go to Crete as slaves. They go as food for the Minotaur."</a:t>
            </a:r>
            <a:br>
              <a:rPr lang="en-GB" sz="1900" dirty="0" smtClean="0">
                <a:latin typeface="Comic Sans MS" pitchFamily="66" charset="0"/>
              </a:rPr>
            </a:br>
            <a:r>
              <a:rPr lang="en-GB" sz="1900" dirty="0" smtClean="0">
                <a:latin typeface="Comic Sans MS" pitchFamily="66" charset="0"/>
              </a:rPr>
              <a:t/>
            </a:r>
            <a:br>
              <a:rPr lang="en-GB" sz="1900" dirty="0" smtClean="0">
                <a:latin typeface="Comic Sans MS" pitchFamily="66" charset="0"/>
              </a:rPr>
            </a:br>
            <a:r>
              <a:rPr lang="en-GB" sz="1900" dirty="0" smtClean="0">
                <a:latin typeface="Comic Sans MS" pitchFamily="66" charset="0"/>
              </a:rPr>
              <a:t>"Father, this is terrible," shouted </a:t>
            </a:r>
            <a:r>
              <a:rPr lang="en-GB" sz="1900" dirty="0" err="1" smtClean="0">
                <a:latin typeface="Comic Sans MS" pitchFamily="66" charset="0"/>
              </a:rPr>
              <a:t>Theseus</a:t>
            </a:r>
            <a:r>
              <a:rPr lang="en-GB" sz="1900" dirty="0" smtClean="0">
                <a:latin typeface="Comic Sans MS" pitchFamily="66" charset="0"/>
              </a:rPr>
              <a:t>, "we cannot let this go on. We cannot sacrifice any more of our young citizens to this tyrant. When it is time to send the next tribute, I will go as one of them and I vow that it is the last time the Minotaur will be fed with the flesh of any of our people."</a:t>
            </a:r>
            <a:br>
              <a:rPr lang="en-GB" sz="1900" dirty="0" smtClean="0">
                <a:latin typeface="Comic Sans MS" pitchFamily="66" charset="0"/>
              </a:rPr>
            </a:br>
            <a:r>
              <a:rPr lang="en-GB" sz="1900" dirty="0" smtClean="0">
                <a:latin typeface="Comic Sans MS" pitchFamily="66" charset="0"/>
              </a:rPr>
              <a:t/>
            </a:r>
            <a:br>
              <a:rPr lang="en-GB" sz="1900" dirty="0" smtClean="0">
                <a:latin typeface="Comic Sans MS" pitchFamily="66" charset="0"/>
              </a:rPr>
            </a:br>
            <a:r>
              <a:rPr lang="en-GB" sz="1900" dirty="0" smtClean="0">
                <a:latin typeface="Comic Sans MS" pitchFamily="66" charset="0"/>
              </a:rPr>
              <a:t>Try as he might, his father could not persuade him to change his mind. </a:t>
            </a:r>
            <a:r>
              <a:rPr lang="en-GB" sz="1900" dirty="0" err="1" smtClean="0">
                <a:latin typeface="Comic Sans MS" pitchFamily="66" charset="0"/>
              </a:rPr>
              <a:t>Aegeus</a:t>
            </a:r>
            <a:r>
              <a:rPr lang="en-GB" sz="1900" dirty="0" smtClean="0">
                <a:latin typeface="Comic Sans MS" pitchFamily="66" charset="0"/>
              </a:rPr>
              <a:t> reminded him that every year, other young men had sworn to slay this terrible beast and they had never been seen again. </a:t>
            </a:r>
            <a:br>
              <a:rPr lang="en-GB" sz="1900" dirty="0" smtClean="0">
                <a:latin typeface="Comic Sans MS" pitchFamily="66" charset="0"/>
              </a:rPr>
            </a:br>
            <a:r>
              <a:rPr lang="en-GB" sz="1900" dirty="0" smtClean="0">
                <a:latin typeface="Comic Sans MS" pitchFamily="66" charset="0"/>
              </a:rPr>
              <a:t/>
            </a:r>
            <a:br>
              <a:rPr lang="en-GB" sz="1900" dirty="0" smtClean="0">
                <a:latin typeface="Comic Sans MS" pitchFamily="66" charset="0"/>
              </a:rPr>
            </a:br>
            <a:r>
              <a:rPr lang="en-GB" sz="1900" dirty="0" err="1" smtClean="0">
                <a:latin typeface="Comic Sans MS" pitchFamily="66" charset="0"/>
              </a:rPr>
              <a:t>Theseus</a:t>
            </a:r>
            <a:r>
              <a:rPr lang="en-GB" sz="1900" dirty="0" smtClean="0">
                <a:latin typeface="Comic Sans MS" pitchFamily="66" charset="0"/>
              </a:rPr>
              <a:t> insisted that he understood the dangers but would succeed. "I will return to you, father," cried </a:t>
            </a:r>
            <a:r>
              <a:rPr lang="en-GB" sz="1900" dirty="0" err="1" smtClean="0">
                <a:latin typeface="Comic Sans MS" pitchFamily="66" charset="0"/>
              </a:rPr>
              <a:t>Theseus</a:t>
            </a:r>
            <a:r>
              <a:rPr lang="en-GB" sz="1900" dirty="0" smtClean="0">
                <a:latin typeface="Comic Sans MS" pitchFamily="66" charset="0"/>
              </a:rPr>
              <a:t>, as the ship left the harbour wall, "and you will be proud of your son."</a:t>
            </a:r>
            <a:br>
              <a:rPr lang="en-GB" sz="1900" dirty="0" smtClean="0">
                <a:latin typeface="Comic Sans MS" pitchFamily="66" charset="0"/>
              </a:rPr>
            </a:br>
            <a:r>
              <a:rPr lang="en-GB" sz="1900" dirty="0" smtClean="0">
                <a:latin typeface="Comic Sans MS" pitchFamily="66" charset="0"/>
              </a:rPr>
              <a:t/>
            </a:r>
            <a:br>
              <a:rPr lang="en-GB" sz="1900" dirty="0" smtClean="0">
                <a:latin typeface="Comic Sans MS" pitchFamily="66" charset="0"/>
              </a:rPr>
            </a:br>
            <a:r>
              <a:rPr lang="en-GB" sz="1900" dirty="0" smtClean="0">
                <a:latin typeface="Comic Sans MS" pitchFamily="66" charset="0"/>
              </a:rPr>
              <a:t>"Then I wish you good luck, my son," cried his father, "I shall keep watch for you every day. If you are successful, take down these black sails and replace them with white ones. That way I will know you are coming home safe to me</a:t>
            </a:r>
            <a:r>
              <a:rPr lang="en-GB" sz="1900" dirty="0" smtClean="0">
                <a:latin typeface="Comic Sans MS" pitchFamily="66" charset="0"/>
              </a:rPr>
              <a:t>."</a:t>
            </a:r>
            <a:endParaRPr lang="en-GB" sz="19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0"/>
            <a:ext cx="2880320" cy="369332"/>
          </a:xfrm>
          <a:prstGeom prst="rect">
            <a:avLst/>
          </a:prstGeom>
          <a:noFill/>
        </p:spPr>
        <p:txBody>
          <a:bodyPr wrap="square" rtlCol="0">
            <a:spAutoFit/>
          </a:bodyPr>
          <a:lstStyle/>
          <a:p>
            <a:r>
              <a:rPr lang="en-GB" b="1" u="sng" dirty="0" err="1" smtClean="0"/>
              <a:t>Theseus</a:t>
            </a:r>
            <a:r>
              <a:rPr lang="en-GB" b="1" u="sng" dirty="0" smtClean="0"/>
              <a:t> and the Minotaur</a:t>
            </a:r>
            <a:endParaRPr lang="en-GB" b="1" u="sng" dirty="0"/>
          </a:p>
        </p:txBody>
      </p:sp>
      <p:sp>
        <p:nvSpPr>
          <p:cNvPr id="3" name="TextBox 2"/>
          <p:cNvSpPr txBox="1"/>
          <p:nvPr/>
        </p:nvSpPr>
        <p:spPr>
          <a:xfrm>
            <a:off x="0" y="0"/>
            <a:ext cx="2880320" cy="646331"/>
          </a:xfrm>
          <a:prstGeom prst="rect">
            <a:avLst/>
          </a:prstGeom>
          <a:noFill/>
        </p:spPr>
        <p:txBody>
          <a:bodyPr wrap="square" rtlCol="0">
            <a:spAutoFit/>
          </a:bodyPr>
          <a:lstStyle/>
          <a:p>
            <a:r>
              <a:rPr lang="en-GB" b="1" u="sng" dirty="0" smtClean="0"/>
              <a:t>Cast: </a:t>
            </a:r>
            <a:r>
              <a:rPr lang="en-GB" dirty="0" err="1" smtClean="0"/>
              <a:t>Theseus</a:t>
            </a:r>
            <a:endParaRPr lang="en-GB" dirty="0" smtClean="0"/>
          </a:p>
          <a:p>
            <a:r>
              <a:rPr lang="en-GB" dirty="0" smtClean="0"/>
              <a:t> </a:t>
            </a:r>
            <a:r>
              <a:rPr lang="en-GB" dirty="0" smtClean="0"/>
              <a:t>         King </a:t>
            </a:r>
            <a:r>
              <a:rPr lang="en-GB" dirty="0" err="1" smtClean="0"/>
              <a:t>Aegeus</a:t>
            </a:r>
            <a:endParaRPr lang="en-GB" dirty="0"/>
          </a:p>
        </p:txBody>
      </p:sp>
      <p:sp>
        <p:nvSpPr>
          <p:cNvPr id="4" name="TextBox 3"/>
          <p:cNvSpPr txBox="1"/>
          <p:nvPr/>
        </p:nvSpPr>
        <p:spPr>
          <a:xfrm>
            <a:off x="179512" y="764704"/>
            <a:ext cx="8640960" cy="369332"/>
          </a:xfrm>
          <a:prstGeom prst="rect">
            <a:avLst/>
          </a:prstGeom>
          <a:noFill/>
        </p:spPr>
        <p:txBody>
          <a:bodyPr wrap="square" rtlCol="0">
            <a:spAutoFit/>
          </a:bodyPr>
          <a:lstStyle/>
          <a:p>
            <a:r>
              <a:rPr lang="en-GB" b="1" u="sng" dirty="0" smtClean="0"/>
              <a:t>Scene 1</a:t>
            </a:r>
            <a:r>
              <a:rPr lang="en-GB" b="1" dirty="0" smtClean="0"/>
              <a:t>          </a:t>
            </a:r>
            <a:r>
              <a:rPr lang="en-GB" i="1" dirty="0" smtClean="0"/>
              <a:t>(</a:t>
            </a:r>
            <a:r>
              <a:rPr lang="en-GB" dirty="0" smtClean="0"/>
              <a:t>King </a:t>
            </a:r>
            <a:r>
              <a:rPr lang="en-GB" dirty="0" err="1" smtClean="0"/>
              <a:t>Aegeus</a:t>
            </a:r>
            <a:r>
              <a:rPr lang="en-GB" dirty="0" smtClean="0"/>
              <a:t> stands with his son </a:t>
            </a:r>
            <a:r>
              <a:rPr lang="en-GB" dirty="0" err="1" smtClean="0"/>
              <a:t>Theseus</a:t>
            </a:r>
            <a:r>
              <a:rPr lang="en-GB" dirty="0" smtClean="0"/>
              <a:t> at his palace in Athens)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3851919" cy="584775"/>
          </a:xfrm>
          <a:prstGeom prst="rect">
            <a:avLst/>
          </a:prstGeom>
          <a:solidFill>
            <a:srgbClr val="66FF33"/>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2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2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3851920" y="0"/>
            <a:ext cx="5292081" cy="584775"/>
          </a:xfrm>
          <a:prstGeom prst="rect">
            <a:avLst/>
          </a:prstGeom>
          <a:solidFill>
            <a:schemeClr val="tx2">
              <a:lumMod val="40000"/>
              <a:lumOff val="60000"/>
            </a:schemeClr>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solidFill>
                  <a:schemeClr val="bg1"/>
                </a:solidFill>
                <a:effectLst>
                  <a:outerShdw blurRad="50800" algn="tl" rotWithShape="0">
                    <a:srgbClr val="000000"/>
                  </a:outerShdw>
                </a:effectLst>
              </a:rPr>
              <a:t>Commas to separate clauses</a:t>
            </a:r>
            <a:endParaRPr lang="en-US" sz="32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5" name="TextBox 4"/>
          <p:cNvSpPr txBox="1"/>
          <p:nvPr/>
        </p:nvSpPr>
        <p:spPr>
          <a:xfrm>
            <a:off x="0" y="620688"/>
            <a:ext cx="9144000" cy="523220"/>
          </a:xfrm>
          <a:prstGeom prst="rect">
            <a:avLst/>
          </a:prstGeom>
          <a:noFill/>
          <a:ln w="28575">
            <a:solidFill>
              <a:schemeClr val="tx1"/>
            </a:solidFill>
          </a:ln>
        </p:spPr>
        <p:txBody>
          <a:bodyPr wrap="square" rtlCol="0">
            <a:spAutoFit/>
          </a:bodyPr>
          <a:lstStyle/>
          <a:p>
            <a:r>
              <a:rPr lang="en-GB" sz="2800" dirty="0" smtClean="0">
                <a:latin typeface="Comic Sans MS" pitchFamily="66" charset="0"/>
              </a:rPr>
              <a:t>Look at these </a:t>
            </a:r>
            <a:r>
              <a:rPr lang="en-GB" sz="2800" dirty="0" smtClean="0">
                <a:solidFill>
                  <a:srgbClr val="FF0000"/>
                </a:solidFill>
                <a:latin typeface="Comic Sans MS" pitchFamily="66" charset="0"/>
              </a:rPr>
              <a:t>subordinating conjunctions</a:t>
            </a:r>
            <a:r>
              <a:rPr lang="en-GB" sz="2800" dirty="0" smtClean="0">
                <a:latin typeface="Comic Sans MS" pitchFamily="66" charset="0"/>
              </a:rPr>
              <a:t>………..</a:t>
            </a:r>
            <a:r>
              <a:rPr lang="en-GB" dirty="0" smtClean="0"/>
              <a:t>.</a:t>
            </a:r>
            <a:endParaRPr lang="en-GB" dirty="0"/>
          </a:p>
        </p:txBody>
      </p:sp>
      <p:sp>
        <p:nvSpPr>
          <p:cNvPr id="6" name="TextBox 5"/>
          <p:cNvSpPr txBox="1"/>
          <p:nvPr/>
        </p:nvSpPr>
        <p:spPr>
          <a:xfrm>
            <a:off x="0" y="1196752"/>
            <a:ext cx="827584" cy="830997"/>
          </a:xfrm>
          <a:prstGeom prst="rect">
            <a:avLst/>
          </a:prstGeom>
          <a:solidFill>
            <a:srgbClr val="FFFF00"/>
          </a:solidFill>
          <a:ln w="57150">
            <a:solidFill>
              <a:schemeClr val="tx1"/>
            </a:solidFill>
          </a:ln>
        </p:spPr>
        <p:txBody>
          <a:bodyPr wrap="square" rtlCol="0">
            <a:spAutoFit/>
          </a:bodyPr>
          <a:lstStyle/>
          <a:p>
            <a:pPr algn="ctr"/>
            <a:r>
              <a:rPr lang="en-GB" sz="4800" dirty="0" smtClean="0">
                <a:latin typeface="Comic Sans MS" pitchFamily="66" charset="0"/>
              </a:rPr>
              <a:t>as</a:t>
            </a:r>
            <a:endParaRPr lang="en-GB" sz="4800" dirty="0">
              <a:latin typeface="Comic Sans MS" pitchFamily="66" charset="0"/>
            </a:endParaRPr>
          </a:p>
        </p:txBody>
      </p:sp>
      <p:sp>
        <p:nvSpPr>
          <p:cNvPr id="7" name="TextBox 6"/>
          <p:cNvSpPr txBox="1"/>
          <p:nvPr/>
        </p:nvSpPr>
        <p:spPr>
          <a:xfrm>
            <a:off x="899592" y="1196752"/>
            <a:ext cx="2736304" cy="830997"/>
          </a:xfrm>
          <a:prstGeom prst="rect">
            <a:avLst/>
          </a:prstGeom>
          <a:solidFill>
            <a:srgbClr val="FFFF00"/>
          </a:solidFill>
          <a:ln w="57150">
            <a:solidFill>
              <a:schemeClr val="tx1"/>
            </a:solidFill>
          </a:ln>
        </p:spPr>
        <p:txBody>
          <a:bodyPr wrap="square" rtlCol="0">
            <a:spAutoFit/>
          </a:bodyPr>
          <a:lstStyle/>
          <a:p>
            <a:pPr algn="ctr"/>
            <a:r>
              <a:rPr lang="en-GB" sz="4800" dirty="0" smtClean="0">
                <a:latin typeface="Comic Sans MS" pitchFamily="66" charset="0"/>
              </a:rPr>
              <a:t>although</a:t>
            </a:r>
            <a:endParaRPr lang="en-GB" sz="4800" dirty="0">
              <a:latin typeface="Comic Sans MS" pitchFamily="66" charset="0"/>
            </a:endParaRPr>
          </a:p>
        </p:txBody>
      </p:sp>
      <p:sp>
        <p:nvSpPr>
          <p:cNvPr id="9" name="TextBox 8"/>
          <p:cNvSpPr txBox="1"/>
          <p:nvPr/>
        </p:nvSpPr>
        <p:spPr>
          <a:xfrm>
            <a:off x="3707904" y="1196752"/>
            <a:ext cx="2304256" cy="830997"/>
          </a:xfrm>
          <a:prstGeom prst="rect">
            <a:avLst/>
          </a:prstGeom>
          <a:solidFill>
            <a:srgbClr val="FFFF00"/>
          </a:solidFill>
          <a:ln w="57150">
            <a:solidFill>
              <a:schemeClr val="tx1"/>
            </a:solidFill>
          </a:ln>
        </p:spPr>
        <p:txBody>
          <a:bodyPr wrap="square" rtlCol="0">
            <a:spAutoFit/>
          </a:bodyPr>
          <a:lstStyle/>
          <a:p>
            <a:pPr algn="ctr"/>
            <a:r>
              <a:rPr lang="en-GB" sz="4800" dirty="0" smtClean="0">
                <a:latin typeface="Comic Sans MS" pitchFamily="66" charset="0"/>
              </a:rPr>
              <a:t>before</a:t>
            </a:r>
            <a:endParaRPr lang="en-GB" sz="4800" dirty="0">
              <a:latin typeface="Comic Sans MS" pitchFamily="66" charset="0"/>
            </a:endParaRPr>
          </a:p>
        </p:txBody>
      </p:sp>
      <p:sp>
        <p:nvSpPr>
          <p:cNvPr id="10" name="TextBox 9"/>
          <p:cNvSpPr txBox="1"/>
          <p:nvPr/>
        </p:nvSpPr>
        <p:spPr>
          <a:xfrm>
            <a:off x="6084168" y="1196752"/>
            <a:ext cx="3059832" cy="830997"/>
          </a:xfrm>
          <a:prstGeom prst="rect">
            <a:avLst/>
          </a:prstGeom>
          <a:solidFill>
            <a:srgbClr val="FFFF00"/>
          </a:solidFill>
          <a:ln w="57150">
            <a:solidFill>
              <a:schemeClr val="tx1"/>
            </a:solidFill>
          </a:ln>
        </p:spPr>
        <p:txBody>
          <a:bodyPr wrap="square" rtlCol="0">
            <a:spAutoFit/>
          </a:bodyPr>
          <a:lstStyle/>
          <a:p>
            <a:pPr algn="ctr"/>
            <a:r>
              <a:rPr lang="en-GB" sz="4800" dirty="0" smtClean="0">
                <a:latin typeface="Comic Sans MS" pitchFamily="66" charset="0"/>
              </a:rPr>
              <a:t>whenever</a:t>
            </a:r>
            <a:endParaRPr lang="en-GB" sz="4800" dirty="0">
              <a:latin typeface="Comic Sans MS" pitchFamily="66" charset="0"/>
            </a:endParaRPr>
          </a:p>
        </p:txBody>
      </p:sp>
      <p:sp>
        <p:nvSpPr>
          <p:cNvPr id="12" name="TextBox 11"/>
          <p:cNvSpPr txBox="1"/>
          <p:nvPr/>
        </p:nvSpPr>
        <p:spPr>
          <a:xfrm>
            <a:off x="0" y="2060848"/>
            <a:ext cx="9144000" cy="1384995"/>
          </a:xfrm>
          <a:prstGeom prst="rect">
            <a:avLst/>
          </a:prstGeom>
          <a:noFill/>
          <a:ln w="28575">
            <a:solidFill>
              <a:schemeClr val="tx1"/>
            </a:solidFill>
          </a:ln>
        </p:spPr>
        <p:txBody>
          <a:bodyPr wrap="square" rtlCol="0">
            <a:spAutoFit/>
          </a:bodyPr>
          <a:lstStyle/>
          <a:p>
            <a:r>
              <a:rPr lang="en-GB" sz="2800" dirty="0" smtClean="0">
                <a:latin typeface="Comic Sans MS" pitchFamily="66" charset="0"/>
              </a:rPr>
              <a:t>They can be used at the start of a sentence to add a </a:t>
            </a:r>
            <a:r>
              <a:rPr lang="en-GB" sz="2800" dirty="0" smtClean="0">
                <a:solidFill>
                  <a:srgbClr val="FF0000"/>
                </a:solidFill>
                <a:latin typeface="Comic Sans MS" pitchFamily="66" charset="0"/>
              </a:rPr>
              <a:t>subordinate clause</a:t>
            </a:r>
            <a:r>
              <a:rPr lang="en-GB" sz="2800" dirty="0" smtClean="0">
                <a:latin typeface="Comic Sans MS" pitchFamily="66" charset="0"/>
              </a:rPr>
              <a:t>. </a:t>
            </a:r>
            <a:r>
              <a:rPr lang="en-GB" sz="2800" b="1" dirty="0" smtClean="0">
                <a:solidFill>
                  <a:srgbClr val="7030A0"/>
                </a:solidFill>
                <a:latin typeface="Comic Sans MS" pitchFamily="66" charset="0"/>
              </a:rPr>
              <a:t>But, where should the</a:t>
            </a:r>
            <a:r>
              <a:rPr lang="en-GB" sz="2800" b="1" dirty="0" smtClean="0">
                <a:solidFill>
                  <a:srgbClr val="66FF33"/>
                </a:solidFill>
                <a:latin typeface="Comic Sans MS" pitchFamily="66" charset="0"/>
              </a:rPr>
              <a:t> comma </a:t>
            </a:r>
            <a:r>
              <a:rPr lang="en-GB" sz="2800" b="1" dirty="0" smtClean="0">
                <a:solidFill>
                  <a:srgbClr val="7030A0"/>
                </a:solidFill>
                <a:latin typeface="Comic Sans MS" pitchFamily="66" charset="0"/>
              </a:rPr>
              <a:t>go? </a:t>
            </a:r>
            <a:endParaRPr lang="en-GB" b="1" dirty="0">
              <a:solidFill>
                <a:srgbClr val="7030A0"/>
              </a:solidFill>
            </a:endParaRPr>
          </a:p>
        </p:txBody>
      </p:sp>
      <p:sp>
        <p:nvSpPr>
          <p:cNvPr id="13" name="TextBox 12"/>
          <p:cNvSpPr txBox="1"/>
          <p:nvPr/>
        </p:nvSpPr>
        <p:spPr>
          <a:xfrm>
            <a:off x="0" y="3501008"/>
            <a:ext cx="9144000" cy="1323439"/>
          </a:xfrm>
          <a:prstGeom prst="rect">
            <a:avLst/>
          </a:prstGeom>
          <a:solidFill>
            <a:srgbClr val="FFC000"/>
          </a:solidFill>
          <a:ln w="28575">
            <a:solidFill>
              <a:schemeClr val="tx1"/>
            </a:solidFill>
          </a:ln>
        </p:spPr>
        <p:txBody>
          <a:bodyPr wrap="square" rtlCol="0">
            <a:spAutoFit/>
          </a:bodyPr>
          <a:lstStyle/>
          <a:p>
            <a:r>
              <a:rPr lang="en-GB" sz="4000" dirty="0" smtClean="0">
                <a:solidFill>
                  <a:srgbClr val="FF0000"/>
                </a:solidFill>
                <a:latin typeface="Comic Sans MS" pitchFamily="66" charset="0"/>
              </a:rPr>
              <a:t>Whenever I miss my friends </a:t>
            </a:r>
            <a:r>
              <a:rPr lang="en-GB" sz="4000" dirty="0" smtClean="0">
                <a:solidFill>
                  <a:srgbClr val="00B0F0"/>
                </a:solidFill>
                <a:latin typeface="Comic Sans MS" pitchFamily="66" charset="0"/>
              </a:rPr>
              <a:t>I give them a call to cheer myself up.</a:t>
            </a:r>
          </a:p>
        </p:txBody>
      </p:sp>
    </p:spTree>
    <p:extLst>
      <p:ext uri="{BB962C8B-B14F-4D97-AF65-F5344CB8AC3E}">
        <p14:creationId xmlns:p14="http://schemas.microsoft.com/office/powerpoint/2010/main" xmlns="" val="446703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3851919" cy="584775"/>
          </a:xfrm>
          <a:prstGeom prst="rect">
            <a:avLst/>
          </a:prstGeom>
          <a:solidFill>
            <a:srgbClr val="66FF33"/>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2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2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3851920" y="0"/>
            <a:ext cx="5292081" cy="584775"/>
          </a:xfrm>
          <a:prstGeom prst="rect">
            <a:avLst/>
          </a:prstGeom>
          <a:solidFill>
            <a:schemeClr val="tx2">
              <a:lumMod val="40000"/>
              <a:lumOff val="60000"/>
            </a:schemeClr>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solidFill>
                  <a:schemeClr val="bg1"/>
                </a:solidFill>
                <a:effectLst>
                  <a:outerShdw blurRad="50800" algn="tl" rotWithShape="0">
                    <a:srgbClr val="000000"/>
                  </a:outerShdw>
                </a:effectLst>
              </a:rPr>
              <a:t>Commas to separate clauses</a:t>
            </a:r>
            <a:endParaRPr lang="en-US" sz="32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5" name="TextBox 14"/>
          <p:cNvSpPr txBox="1"/>
          <p:nvPr/>
        </p:nvSpPr>
        <p:spPr>
          <a:xfrm>
            <a:off x="5292080" y="2852936"/>
            <a:ext cx="3528392" cy="3416320"/>
          </a:xfrm>
          <a:prstGeom prst="rect">
            <a:avLst/>
          </a:prstGeom>
          <a:noFill/>
          <a:ln w="28575">
            <a:solidFill>
              <a:schemeClr val="tx1"/>
            </a:solidFill>
          </a:ln>
        </p:spPr>
        <p:txBody>
          <a:bodyPr wrap="square" rtlCol="0">
            <a:spAutoFit/>
          </a:bodyPr>
          <a:lstStyle/>
          <a:p>
            <a:pPr algn="ctr"/>
            <a:r>
              <a:rPr lang="en-GB" sz="3600" dirty="0" smtClean="0">
                <a:latin typeface="Comic Sans MS" pitchFamily="66" charset="0"/>
              </a:rPr>
              <a:t>This </a:t>
            </a:r>
            <a:r>
              <a:rPr lang="en-GB" sz="3600" dirty="0" smtClean="0">
                <a:solidFill>
                  <a:srgbClr val="66FF33"/>
                </a:solidFill>
                <a:latin typeface="Comic Sans MS" pitchFamily="66" charset="0"/>
              </a:rPr>
              <a:t>comma</a:t>
            </a:r>
            <a:r>
              <a:rPr lang="en-GB" sz="3600" dirty="0" smtClean="0">
                <a:latin typeface="Comic Sans MS" pitchFamily="66" charset="0"/>
              </a:rPr>
              <a:t> separates the </a:t>
            </a:r>
            <a:r>
              <a:rPr lang="en-GB" sz="3600" dirty="0" smtClean="0">
                <a:solidFill>
                  <a:srgbClr val="FF0000"/>
                </a:solidFill>
                <a:latin typeface="Comic Sans MS" pitchFamily="66" charset="0"/>
              </a:rPr>
              <a:t>subordinate clause </a:t>
            </a:r>
            <a:r>
              <a:rPr lang="en-GB" sz="3600" dirty="0" smtClean="0">
                <a:latin typeface="Comic Sans MS" pitchFamily="66" charset="0"/>
              </a:rPr>
              <a:t>from the </a:t>
            </a:r>
            <a:r>
              <a:rPr lang="en-GB" sz="3600" dirty="0" smtClean="0">
                <a:solidFill>
                  <a:srgbClr val="00B0F0"/>
                </a:solidFill>
                <a:latin typeface="Comic Sans MS" pitchFamily="66" charset="0"/>
              </a:rPr>
              <a:t>main clause</a:t>
            </a:r>
            <a:r>
              <a:rPr lang="en-GB" sz="3600" dirty="0" smtClean="0"/>
              <a:t>.</a:t>
            </a:r>
            <a:endParaRPr lang="en-GB" sz="3600" dirty="0"/>
          </a:p>
        </p:txBody>
      </p:sp>
      <p:sp>
        <p:nvSpPr>
          <p:cNvPr id="10" name="TextBox 9"/>
          <p:cNvSpPr txBox="1"/>
          <p:nvPr/>
        </p:nvSpPr>
        <p:spPr>
          <a:xfrm>
            <a:off x="0" y="620688"/>
            <a:ext cx="9144000" cy="1323439"/>
          </a:xfrm>
          <a:prstGeom prst="rect">
            <a:avLst/>
          </a:prstGeom>
          <a:solidFill>
            <a:schemeClr val="bg1"/>
          </a:solidFill>
          <a:ln w="28575">
            <a:solidFill>
              <a:schemeClr val="tx1"/>
            </a:solidFill>
          </a:ln>
        </p:spPr>
        <p:txBody>
          <a:bodyPr wrap="square" rtlCol="0">
            <a:spAutoFit/>
          </a:bodyPr>
          <a:lstStyle/>
          <a:p>
            <a:r>
              <a:rPr lang="en-GB" sz="4000" dirty="0" smtClean="0">
                <a:solidFill>
                  <a:srgbClr val="FF0000"/>
                </a:solidFill>
                <a:latin typeface="Comic Sans MS" pitchFamily="66" charset="0"/>
              </a:rPr>
              <a:t>Whenever I miss my friends</a:t>
            </a:r>
            <a:r>
              <a:rPr lang="en-GB" sz="4000" dirty="0" smtClean="0">
                <a:solidFill>
                  <a:srgbClr val="66FF33"/>
                </a:solidFill>
                <a:latin typeface="Comic Sans MS" pitchFamily="66" charset="0"/>
              </a:rPr>
              <a:t>,</a:t>
            </a:r>
            <a:r>
              <a:rPr lang="en-GB" sz="4000" dirty="0" smtClean="0">
                <a:solidFill>
                  <a:srgbClr val="FF0000"/>
                </a:solidFill>
                <a:latin typeface="Comic Sans MS" pitchFamily="66" charset="0"/>
              </a:rPr>
              <a:t> </a:t>
            </a:r>
            <a:r>
              <a:rPr lang="en-GB" sz="4000" dirty="0" smtClean="0">
                <a:solidFill>
                  <a:srgbClr val="00B0F0"/>
                </a:solidFill>
                <a:latin typeface="Comic Sans MS" pitchFamily="66" charset="0"/>
              </a:rPr>
              <a:t>I give them a call to cheer myself up.</a:t>
            </a:r>
          </a:p>
        </p:txBody>
      </p:sp>
      <p:sp>
        <p:nvSpPr>
          <p:cNvPr id="11" name="Right Arrow 10"/>
          <p:cNvSpPr/>
          <p:nvPr/>
        </p:nvSpPr>
        <p:spPr>
          <a:xfrm rot="16200000">
            <a:off x="6156176" y="1988840"/>
            <a:ext cx="136815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46703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3851919" cy="584775"/>
          </a:xfrm>
          <a:prstGeom prst="rect">
            <a:avLst/>
          </a:prstGeom>
          <a:solidFill>
            <a:srgbClr val="66FF33"/>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2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2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3851920" y="0"/>
            <a:ext cx="5292081" cy="584775"/>
          </a:xfrm>
          <a:prstGeom prst="rect">
            <a:avLst/>
          </a:prstGeom>
          <a:solidFill>
            <a:schemeClr val="tx2">
              <a:lumMod val="40000"/>
              <a:lumOff val="60000"/>
            </a:schemeClr>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solidFill>
                  <a:schemeClr val="bg1"/>
                </a:solidFill>
                <a:effectLst>
                  <a:outerShdw blurRad="50800" algn="tl" rotWithShape="0">
                    <a:srgbClr val="000000"/>
                  </a:outerShdw>
                </a:effectLst>
              </a:rPr>
              <a:t>Commas to separate clauses</a:t>
            </a:r>
            <a:endParaRPr lang="en-US" sz="32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4" name="TextBox 3"/>
          <p:cNvSpPr txBox="1"/>
          <p:nvPr/>
        </p:nvSpPr>
        <p:spPr>
          <a:xfrm>
            <a:off x="0" y="620688"/>
            <a:ext cx="9144000" cy="1292662"/>
          </a:xfrm>
          <a:prstGeom prst="rect">
            <a:avLst/>
          </a:prstGeom>
          <a:solidFill>
            <a:srgbClr val="FFC000"/>
          </a:solidFill>
          <a:ln w="28575">
            <a:solidFill>
              <a:schemeClr val="tx1"/>
            </a:solidFill>
          </a:ln>
        </p:spPr>
        <p:txBody>
          <a:bodyPr wrap="square" rtlCol="0">
            <a:spAutoFit/>
          </a:bodyPr>
          <a:lstStyle/>
          <a:p>
            <a:r>
              <a:rPr lang="en-GB" sz="2600" dirty="0" smtClean="0">
                <a:latin typeface="Comic Sans MS" pitchFamily="66" charset="0"/>
              </a:rPr>
              <a:t>Can you spot where the missing </a:t>
            </a:r>
            <a:r>
              <a:rPr lang="en-GB" sz="2600" dirty="0" smtClean="0">
                <a:solidFill>
                  <a:srgbClr val="66FF33"/>
                </a:solidFill>
                <a:latin typeface="Comic Sans MS" pitchFamily="66" charset="0"/>
              </a:rPr>
              <a:t>comma</a:t>
            </a:r>
            <a:r>
              <a:rPr lang="en-GB" sz="2600" dirty="0" smtClean="0">
                <a:latin typeface="Comic Sans MS" pitchFamily="66" charset="0"/>
              </a:rPr>
              <a:t> should appear in the sentence to separate the subordinate clause from the main clause?</a:t>
            </a:r>
          </a:p>
        </p:txBody>
      </p:sp>
      <p:sp>
        <p:nvSpPr>
          <p:cNvPr id="13" name="TextBox 12"/>
          <p:cNvSpPr txBox="1"/>
          <p:nvPr/>
        </p:nvSpPr>
        <p:spPr>
          <a:xfrm>
            <a:off x="0" y="1988840"/>
            <a:ext cx="9144000" cy="892552"/>
          </a:xfrm>
          <a:prstGeom prst="rect">
            <a:avLst/>
          </a:prstGeom>
          <a:solidFill>
            <a:schemeClr val="bg1"/>
          </a:solidFill>
          <a:ln w="28575">
            <a:solidFill>
              <a:schemeClr val="tx1"/>
            </a:solidFill>
          </a:ln>
        </p:spPr>
        <p:txBody>
          <a:bodyPr wrap="square" rtlCol="0">
            <a:spAutoFit/>
          </a:bodyPr>
          <a:lstStyle/>
          <a:p>
            <a:r>
              <a:rPr lang="en-GB" sz="2600" dirty="0" smtClean="0">
                <a:latin typeface="Comic Sans MS" pitchFamily="66" charset="0"/>
              </a:rPr>
              <a:t>Although it’s been tough I’ve kept myself busy by focusing hard on my school work. </a:t>
            </a:r>
          </a:p>
        </p:txBody>
      </p:sp>
      <p:sp>
        <p:nvSpPr>
          <p:cNvPr id="15" name="TextBox 14"/>
          <p:cNvSpPr txBox="1"/>
          <p:nvPr/>
        </p:nvSpPr>
        <p:spPr>
          <a:xfrm>
            <a:off x="0" y="4005064"/>
            <a:ext cx="9144000" cy="892552"/>
          </a:xfrm>
          <a:prstGeom prst="rect">
            <a:avLst/>
          </a:prstGeom>
          <a:solidFill>
            <a:schemeClr val="bg1"/>
          </a:solidFill>
          <a:ln w="28575">
            <a:solidFill>
              <a:schemeClr val="tx1"/>
            </a:solidFill>
          </a:ln>
        </p:spPr>
        <p:txBody>
          <a:bodyPr wrap="square" rtlCol="0">
            <a:spAutoFit/>
          </a:bodyPr>
          <a:lstStyle/>
          <a:p>
            <a:r>
              <a:rPr lang="en-GB" sz="2600" dirty="0" smtClean="0">
                <a:latin typeface="Comic Sans MS" pitchFamily="66" charset="0"/>
              </a:rPr>
              <a:t>Even though my best friends lives only three doors away I’ve still not been able to spend time at their house.</a:t>
            </a:r>
          </a:p>
        </p:txBody>
      </p:sp>
      <p:sp>
        <p:nvSpPr>
          <p:cNvPr id="16" name="TextBox 15"/>
          <p:cNvSpPr txBox="1"/>
          <p:nvPr/>
        </p:nvSpPr>
        <p:spPr>
          <a:xfrm>
            <a:off x="0" y="2996952"/>
            <a:ext cx="9144000" cy="892552"/>
          </a:xfrm>
          <a:prstGeom prst="rect">
            <a:avLst/>
          </a:prstGeom>
          <a:solidFill>
            <a:schemeClr val="bg1"/>
          </a:solidFill>
          <a:ln w="28575">
            <a:solidFill>
              <a:schemeClr val="tx1"/>
            </a:solidFill>
          </a:ln>
        </p:spPr>
        <p:txBody>
          <a:bodyPr wrap="square" rtlCol="0">
            <a:spAutoFit/>
          </a:bodyPr>
          <a:lstStyle/>
          <a:p>
            <a:r>
              <a:rPr lang="en-GB" sz="2600" dirty="0" smtClean="0">
                <a:latin typeface="Comic Sans MS" pitchFamily="66" charset="0"/>
              </a:rPr>
              <a:t>When the weather was lovely we were able to spend a lot of time outdoors.</a:t>
            </a:r>
          </a:p>
        </p:txBody>
      </p:sp>
      <p:sp>
        <p:nvSpPr>
          <p:cNvPr id="9" name="TextBox 8"/>
          <p:cNvSpPr txBox="1"/>
          <p:nvPr/>
        </p:nvSpPr>
        <p:spPr>
          <a:xfrm>
            <a:off x="0" y="5013176"/>
            <a:ext cx="9144000" cy="892552"/>
          </a:xfrm>
          <a:prstGeom prst="rect">
            <a:avLst/>
          </a:prstGeom>
          <a:solidFill>
            <a:schemeClr val="bg1"/>
          </a:solidFill>
          <a:ln w="28575">
            <a:solidFill>
              <a:schemeClr val="tx1"/>
            </a:solidFill>
          </a:ln>
        </p:spPr>
        <p:txBody>
          <a:bodyPr wrap="square" rtlCol="0">
            <a:spAutoFit/>
          </a:bodyPr>
          <a:lstStyle/>
          <a:p>
            <a:r>
              <a:rPr lang="en-GB" sz="2600" dirty="0" smtClean="0">
                <a:latin typeface="Comic Sans MS" pitchFamily="66" charset="0"/>
              </a:rPr>
              <a:t>As the weeks are passing by so strangely I don’t really know what day of the week it is anymore. </a:t>
            </a:r>
          </a:p>
        </p:txBody>
      </p:sp>
      <p:sp>
        <p:nvSpPr>
          <p:cNvPr id="10" name="TextBox 9"/>
          <p:cNvSpPr txBox="1"/>
          <p:nvPr/>
        </p:nvSpPr>
        <p:spPr>
          <a:xfrm>
            <a:off x="0" y="5965448"/>
            <a:ext cx="9144000" cy="892552"/>
          </a:xfrm>
          <a:prstGeom prst="rect">
            <a:avLst/>
          </a:prstGeom>
          <a:solidFill>
            <a:schemeClr val="bg1"/>
          </a:solidFill>
          <a:ln w="28575">
            <a:solidFill>
              <a:schemeClr val="tx1"/>
            </a:solidFill>
          </a:ln>
        </p:spPr>
        <p:txBody>
          <a:bodyPr wrap="square" rtlCol="0">
            <a:spAutoFit/>
          </a:bodyPr>
          <a:lstStyle/>
          <a:p>
            <a:r>
              <a:rPr lang="en-GB" sz="2600" dirty="0" smtClean="0">
                <a:latin typeface="Comic Sans MS" pitchFamily="66" charset="0"/>
              </a:rPr>
              <a:t>Before I go to bed I always watch the ‘Highlights from Home’ page on the school website.</a:t>
            </a:r>
          </a:p>
        </p:txBody>
      </p:sp>
    </p:spTree>
    <p:extLst>
      <p:ext uri="{BB962C8B-B14F-4D97-AF65-F5344CB8AC3E}">
        <p14:creationId xmlns:p14="http://schemas.microsoft.com/office/powerpoint/2010/main" xmlns="" val="446703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553998"/>
          </a:xfrm>
          <a:prstGeom prst="rect">
            <a:avLst/>
          </a:prstGeom>
          <a:solidFill>
            <a:srgbClr val="66FF33"/>
          </a:solidFill>
          <a:ln w="19050">
            <a:solidFill>
              <a:schemeClr val="tx1"/>
            </a:solidFill>
          </a:ln>
        </p:spPr>
        <p:txBody>
          <a:bodyPr wrap="square" lIns="91440" tIns="45720" rIns="91440" bIns="45720">
            <a:spAutoFit/>
          </a:bodyPr>
          <a:lstStyle/>
          <a:p>
            <a:pPr algn="ctr"/>
            <a:r>
              <a:rPr lang="en-US" sz="3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Main Activity </a:t>
            </a:r>
            <a:endParaRPr lang="en-US" sz="3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221188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980728"/>
            <a:ext cx="9144000" cy="432048"/>
          </a:xfrm>
        </p:spPr>
        <p:txBody>
          <a:bodyPr/>
          <a:lstStyle/>
          <a:p>
            <a:pPr algn="ctr"/>
            <a:r>
              <a:rPr lang="en-GB" sz="3600" b="1" u="sng" dirty="0"/>
              <a:t>Features of a Play Script</a:t>
            </a:r>
            <a:r>
              <a:rPr lang="en-GB" sz="3600" dirty="0"/>
              <a:t>:</a:t>
            </a:r>
            <a:br>
              <a:rPr lang="en-GB" sz="3600" dirty="0"/>
            </a:br>
            <a:r>
              <a:rPr lang="en-GB" sz="3600" dirty="0" smtClean="0"/>
              <a:t/>
            </a:r>
            <a:br>
              <a:rPr lang="en-GB" sz="3600" dirty="0" smtClean="0"/>
            </a:br>
            <a:r>
              <a:rPr lang="en-GB" sz="4800" b="0" dirty="0" smtClean="0">
                <a:solidFill>
                  <a:srgbClr val="FF0000"/>
                </a:solidFill>
              </a:rPr>
              <a:t>Character </a:t>
            </a:r>
            <a:r>
              <a:rPr lang="en-GB" sz="4800" b="0" dirty="0">
                <a:solidFill>
                  <a:srgbClr val="FF0000"/>
                </a:solidFill>
              </a:rPr>
              <a:t>List</a:t>
            </a:r>
            <a:endParaRPr lang="en-GB" sz="4800" b="0" dirty="0">
              <a:solidFill>
                <a:srgbClr val="FF0000"/>
              </a:solidFill>
              <a:latin typeface="+mn-lt"/>
            </a:endParaRPr>
          </a:p>
        </p:txBody>
      </p:sp>
      <p:sp>
        <p:nvSpPr>
          <p:cNvPr id="5" name="Rectangle 4"/>
          <p:cNvSpPr/>
          <p:nvPr/>
        </p:nvSpPr>
        <p:spPr>
          <a:xfrm>
            <a:off x="1187624" y="2204864"/>
            <a:ext cx="6937114" cy="2003213"/>
          </a:xfrm>
          <a:prstGeom prst="rect">
            <a:avLst/>
          </a:prstGeom>
          <a:solidFill>
            <a:schemeClr val="bg1"/>
          </a:solidFill>
          <a:ln w="38100">
            <a:solidFill>
              <a:srgbClr val="006399"/>
            </a:solidFill>
          </a:ln>
        </p:spPr>
        <p:txBody>
          <a:bodyPr wrap="square" lIns="108000" tIns="108000" rIns="108000" bIns="108000">
            <a:spAutoFit/>
          </a:bodyPr>
          <a:lstStyle/>
          <a:p>
            <a:pPr algn="ctr"/>
            <a:r>
              <a:rPr lang="en-GB" sz="1400" u="sng" dirty="0"/>
              <a:t>Characters</a:t>
            </a:r>
            <a:r>
              <a:rPr lang="en-GB" sz="1400" dirty="0"/>
              <a:t> 	  				</a:t>
            </a:r>
            <a:r>
              <a:rPr lang="en-GB" sz="1400" b="1" dirty="0"/>
              <a:t>Alice In Wonderland</a:t>
            </a:r>
          </a:p>
          <a:p>
            <a:endParaRPr lang="en-GB" sz="1200" u="sng" dirty="0"/>
          </a:p>
          <a:p>
            <a:endParaRPr lang="en-GB" sz="1200" u="sng" dirty="0"/>
          </a:p>
          <a:p>
            <a:endParaRPr lang="en-GB" sz="1200" u="sng" dirty="0"/>
          </a:p>
          <a:p>
            <a:endParaRPr lang="en-GB" sz="1200" u="sng" dirty="0"/>
          </a:p>
          <a:p>
            <a:endParaRPr lang="en-GB" sz="1200" u="sng" dirty="0"/>
          </a:p>
          <a:p>
            <a:endParaRPr lang="en-GB" sz="1200" u="sng" dirty="0"/>
          </a:p>
          <a:p>
            <a:endParaRPr lang="en-GB" sz="1200" u="sng" dirty="0"/>
          </a:p>
          <a:p>
            <a:endParaRPr lang="en-GB" sz="300" b="1" u="sng" dirty="0"/>
          </a:p>
          <a:p>
            <a:endParaRPr lang="en-GB" sz="300" b="1" u="sng" dirty="0"/>
          </a:p>
          <a:p>
            <a:endParaRPr lang="en-GB" sz="1200" u="sng" dirty="0"/>
          </a:p>
        </p:txBody>
      </p:sp>
      <p:sp>
        <p:nvSpPr>
          <p:cNvPr id="13" name="Rectangle 12">
            <a:extLst>
              <a:ext uri="{FF2B5EF4-FFF2-40B4-BE49-F238E27FC236}">
                <a16:creationId xmlns:a16="http://schemas.microsoft.com/office/drawing/2014/main" xmlns="" id="{64F2081A-A85D-41FF-9B99-4C09CFAE3F7C}"/>
              </a:ext>
            </a:extLst>
          </p:cNvPr>
          <p:cNvSpPr/>
          <p:nvPr/>
        </p:nvSpPr>
        <p:spPr>
          <a:xfrm>
            <a:off x="1464894" y="2578928"/>
            <a:ext cx="579632"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b="1" dirty="0">
                <a:solidFill>
                  <a:srgbClr val="A673AE"/>
                </a:solidFill>
              </a:rPr>
              <a:t>Alice</a:t>
            </a:r>
            <a:endParaRPr lang="en-GB" sz="1200" dirty="0">
              <a:solidFill>
                <a:srgbClr val="A673AE"/>
              </a:solidFill>
            </a:endParaRPr>
          </a:p>
        </p:txBody>
      </p:sp>
      <p:sp>
        <p:nvSpPr>
          <p:cNvPr id="14" name="Rectangle 13">
            <a:extLst>
              <a:ext uri="{FF2B5EF4-FFF2-40B4-BE49-F238E27FC236}">
                <a16:creationId xmlns:a16="http://schemas.microsoft.com/office/drawing/2014/main" xmlns="" id="{204780B6-255C-426C-B838-143A768924E1}"/>
              </a:ext>
            </a:extLst>
          </p:cNvPr>
          <p:cNvSpPr/>
          <p:nvPr/>
        </p:nvSpPr>
        <p:spPr>
          <a:xfrm>
            <a:off x="1908690" y="2592747"/>
            <a:ext cx="6167049"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dirty="0">
                <a:solidFill>
                  <a:srgbClr val="6C9D6E"/>
                </a:solidFill>
              </a:rPr>
              <a:t>The main character – A young girl who is lost in Wonderland. Has a great imagination.</a:t>
            </a:r>
          </a:p>
        </p:txBody>
      </p:sp>
      <p:sp>
        <p:nvSpPr>
          <p:cNvPr id="15" name="Rectangle 14">
            <a:extLst>
              <a:ext uri="{FF2B5EF4-FFF2-40B4-BE49-F238E27FC236}">
                <a16:creationId xmlns:a16="http://schemas.microsoft.com/office/drawing/2014/main" xmlns="" id="{B9BB9503-D7C1-4073-8F9E-0953F1F91E66}"/>
              </a:ext>
            </a:extLst>
          </p:cNvPr>
          <p:cNvSpPr/>
          <p:nvPr/>
        </p:nvSpPr>
        <p:spPr>
          <a:xfrm>
            <a:off x="1444513" y="2890354"/>
            <a:ext cx="1373862"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b="1" dirty="0">
                <a:solidFill>
                  <a:srgbClr val="A673AE"/>
                </a:solidFill>
              </a:rPr>
              <a:t>The Mad Hatter</a:t>
            </a:r>
            <a:endParaRPr lang="en-GB" sz="1200" dirty="0">
              <a:solidFill>
                <a:srgbClr val="A673AE"/>
              </a:solidFill>
            </a:endParaRPr>
          </a:p>
        </p:txBody>
      </p:sp>
      <p:sp>
        <p:nvSpPr>
          <p:cNvPr id="16" name="Rectangle 15">
            <a:extLst>
              <a:ext uri="{FF2B5EF4-FFF2-40B4-BE49-F238E27FC236}">
                <a16:creationId xmlns:a16="http://schemas.microsoft.com/office/drawing/2014/main" xmlns="" id="{81B325BD-CB28-414E-81A9-6C214074FF14}"/>
              </a:ext>
            </a:extLst>
          </p:cNvPr>
          <p:cNvSpPr/>
          <p:nvPr/>
        </p:nvSpPr>
        <p:spPr>
          <a:xfrm>
            <a:off x="2682691" y="2901091"/>
            <a:ext cx="534427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dirty="0">
                <a:solidFill>
                  <a:srgbClr val="6C9D6E"/>
                </a:solidFill>
              </a:rPr>
              <a:t>As the name suggests, he is ‘crazy’. He gives out riddles, dresses fashionably and likes tea. </a:t>
            </a:r>
          </a:p>
        </p:txBody>
      </p:sp>
      <p:sp>
        <p:nvSpPr>
          <p:cNvPr id="18" name="Rectangle 17">
            <a:extLst>
              <a:ext uri="{FF2B5EF4-FFF2-40B4-BE49-F238E27FC236}">
                <a16:creationId xmlns:a16="http://schemas.microsoft.com/office/drawing/2014/main" xmlns="" id="{B677BDA2-93E7-4581-B64B-181931511BCE}"/>
              </a:ext>
            </a:extLst>
          </p:cNvPr>
          <p:cNvSpPr/>
          <p:nvPr/>
        </p:nvSpPr>
        <p:spPr>
          <a:xfrm>
            <a:off x="1458994" y="3389348"/>
            <a:ext cx="631232"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b="1" dirty="0">
                <a:solidFill>
                  <a:srgbClr val="A673AE"/>
                </a:solidFill>
              </a:rPr>
              <a:t>Hare</a:t>
            </a:r>
            <a:endParaRPr lang="en-GB" sz="1200" dirty="0">
              <a:solidFill>
                <a:srgbClr val="A673AE"/>
              </a:solidFill>
            </a:endParaRPr>
          </a:p>
        </p:txBody>
      </p:sp>
      <p:sp>
        <p:nvSpPr>
          <p:cNvPr id="19" name="Rectangle 18">
            <a:extLst>
              <a:ext uri="{FF2B5EF4-FFF2-40B4-BE49-F238E27FC236}">
                <a16:creationId xmlns:a16="http://schemas.microsoft.com/office/drawing/2014/main" xmlns="" id="{CE956B41-46EB-4769-AE04-B27B25EC0C68}"/>
              </a:ext>
            </a:extLst>
          </p:cNvPr>
          <p:cNvSpPr/>
          <p:nvPr/>
        </p:nvSpPr>
        <p:spPr>
          <a:xfrm>
            <a:off x="1941021" y="3392942"/>
            <a:ext cx="6078559"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dirty="0">
                <a:solidFill>
                  <a:srgbClr val="6C9D6E"/>
                </a:solidFill>
              </a:rPr>
              <a:t>A friend of the Mad Hatter, thinks it is always time for afternoon tea, is also mad. </a:t>
            </a:r>
          </a:p>
        </p:txBody>
      </p:sp>
      <p:sp>
        <p:nvSpPr>
          <p:cNvPr id="20" name="Rectangle 19">
            <a:extLst>
              <a:ext uri="{FF2B5EF4-FFF2-40B4-BE49-F238E27FC236}">
                <a16:creationId xmlns:a16="http://schemas.microsoft.com/office/drawing/2014/main" xmlns="" id="{08FF0A6C-5BCF-42C3-B226-5241D937B922}"/>
              </a:ext>
            </a:extLst>
          </p:cNvPr>
          <p:cNvSpPr/>
          <p:nvPr/>
        </p:nvSpPr>
        <p:spPr>
          <a:xfrm>
            <a:off x="1458994" y="3694142"/>
            <a:ext cx="1088194"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b="1" dirty="0">
                <a:solidFill>
                  <a:srgbClr val="A673AE"/>
                </a:solidFill>
              </a:rPr>
              <a:t>Dormouse</a:t>
            </a:r>
            <a:endParaRPr lang="en-GB" sz="1200" dirty="0">
              <a:solidFill>
                <a:srgbClr val="A673AE"/>
              </a:solidFill>
            </a:endParaRPr>
          </a:p>
        </p:txBody>
      </p:sp>
      <p:sp>
        <p:nvSpPr>
          <p:cNvPr id="22" name="Rectangle 21">
            <a:extLst>
              <a:ext uri="{FF2B5EF4-FFF2-40B4-BE49-F238E27FC236}">
                <a16:creationId xmlns:a16="http://schemas.microsoft.com/office/drawing/2014/main" xmlns="" id="{8C4B1938-2585-48BF-89DB-B189F7D849CE}"/>
              </a:ext>
            </a:extLst>
          </p:cNvPr>
          <p:cNvSpPr/>
          <p:nvPr/>
        </p:nvSpPr>
        <p:spPr>
          <a:xfrm>
            <a:off x="2278775" y="3711139"/>
            <a:ext cx="561841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200" dirty="0">
                <a:solidFill>
                  <a:srgbClr val="6C9D6E"/>
                </a:solidFill>
              </a:rPr>
              <a:t>Incredibly sleepy friend of the Mad Hatter.</a:t>
            </a:r>
          </a:p>
        </p:txBody>
      </p:sp>
      <p:sp>
        <p:nvSpPr>
          <p:cNvPr id="9" name="Rectangle 8">
            <a:extLst>
              <a:ext uri="{FF2B5EF4-FFF2-40B4-BE49-F238E27FC236}">
                <a16:creationId xmlns:a16="http://schemas.microsoft.com/office/drawing/2014/main" xmlns="" id="{35985BD1-64CC-4151-A055-49DC84141EAF}"/>
              </a:ext>
            </a:extLst>
          </p:cNvPr>
          <p:cNvSpPr/>
          <p:nvPr/>
        </p:nvSpPr>
        <p:spPr>
          <a:xfrm>
            <a:off x="251520" y="4365104"/>
            <a:ext cx="4392488" cy="2310990"/>
          </a:xfrm>
          <a:prstGeom prst="rect">
            <a:avLst/>
          </a:prstGeom>
          <a:solidFill>
            <a:srgbClr val="A673AE"/>
          </a:solidFill>
        </p:spPr>
        <p:txBody>
          <a:bodyPr wrap="square" lIns="108000" tIns="108000" rIns="108000" bIns="108000">
            <a:spAutoFit/>
          </a:bodyPr>
          <a:lstStyle/>
          <a:p>
            <a:r>
              <a:rPr lang="en-GB" sz="3400" dirty="0">
                <a:solidFill>
                  <a:schemeClr val="bg1"/>
                </a:solidFill>
              </a:rPr>
              <a:t>At the beginning of a play script, you’ll find a list of all the characters that are in the play.  </a:t>
            </a:r>
          </a:p>
        </p:txBody>
      </p:sp>
      <p:sp>
        <p:nvSpPr>
          <p:cNvPr id="23" name="Rectangle 22">
            <a:extLst>
              <a:ext uri="{FF2B5EF4-FFF2-40B4-BE49-F238E27FC236}">
                <a16:creationId xmlns:a16="http://schemas.microsoft.com/office/drawing/2014/main" xmlns="" id="{7C66FF69-F2C0-48F3-94B8-7C6AC1C97E06}"/>
              </a:ext>
            </a:extLst>
          </p:cNvPr>
          <p:cNvSpPr/>
          <p:nvPr/>
        </p:nvSpPr>
        <p:spPr>
          <a:xfrm>
            <a:off x="4716016" y="4365104"/>
            <a:ext cx="4125892" cy="2310990"/>
          </a:xfrm>
          <a:prstGeom prst="rect">
            <a:avLst/>
          </a:prstGeom>
          <a:solidFill>
            <a:srgbClr val="6C9D6E"/>
          </a:solidFill>
        </p:spPr>
        <p:txBody>
          <a:bodyPr wrap="square" lIns="108000" tIns="108000" rIns="108000" bIns="108000">
            <a:spAutoFit/>
          </a:bodyPr>
          <a:lstStyle/>
          <a:p>
            <a:r>
              <a:rPr lang="en-GB" sz="3400" dirty="0">
                <a:solidFill>
                  <a:schemeClr val="bg1"/>
                </a:solidFill>
              </a:rPr>
              <a:t>Sometimes they will have a short description with them.</a:t>
            </a:r>
          </a:p>
        </p:txBody>
      </p:sp>
      <p:pic>
        <p:nvPicPr>
          <p:cNvPr id="26" name="Picture 25">
            <a:extLst>
              <a:ext uri="{FF2B5EF4-FFF2-40B4-BE49-F238E27FC236}">
                <a16:creationId xmlns:a16="http://schemas.microsoft.com/office/drawing/2014/main" xmlns="" id="{AF65C4DE-78E4-4C0A-8255-0897C0FE1DE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332656"/>
            <a:ext cx="1112763" cy="1871188"/>
          </a:xfrm>
          <a:prstGeom prst="rect">
            <a:avLst/>
          </a:prstGeom>
        </p:spPr>
      </p:pic>
    </p:spTree>
    <p:extLst>
      <p:ext uri="{BB962C8B-B14F-4D97-AF65-F5344CB8AC3E}">
        <p14:creationId xmlns:p14="http://schemas.microsoft.com/office/powerpoint/2010/main" xmlns=""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2" grpId="0"/>
      <p:bldP spid="9"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43608" y="188640"/>
            <a:ext cx="7788027" cy="1267314"/>
          </a:xfrm>
        </p:spPr>
        <p:txBody>
          <a:bodyPr/>
          <a:lstStyle/>
          <a:p>
            <a:pPr algn="ctr">
              <a:lnSpc>
                <a:spcPct val="100000"/>
              </a:lnSpc>
            </a:pPr>
            <a:r>
              <a:rPr lang="en-GB" sz="4500" u="sng" dirty="0"/>
              <a:t>Features of a Play Script</a:t>
            </a:r>
            <a:r>
              <a:rPr lang="en-GB" sz="3600" u="sng" dirty="0" smtClean="0"/>
              <a:t>:</a:t>
            </a:r>
            <a:r>
              <a:rPr lang="en-GB" sz="3600" dirty="0" smtClean="0"/>
              <a:t/>
            </a:r>
            <a:br>
              <a:rPr lang="en-GB" sz="3600" dirty="0" smtClean="0"/>
            </a:br>
            <a:r>
              <a:rPr lang="en-GB" sz="4200" b="0" dirty="0" smtClean="0">
                <a:solidFill>
                  <a:srgbClr val="FF0000"/>
                </a:solidFill>
              </a:rPr>
              <a:t>Scene </a:t>
            </a:r>
            <a:r>
              <a:rPr lang="en-GB" sz="4200" b="0" dirty="0">
                <a:solidFill>
                  <a:srgbClr val="FF0000"/>
                </a:solidFill>
              </a:rPr>
              <a:t>Number, Title and Setting Description</a:t>
            </a:r>
            <a:endParaRPr lang="en-GB" sz="4200" b="0" dirty="0">
              <a:solidFill>
                <a:srgbClr val="FF0000"/>
              </a:solidFill>
              <a:latin typeface="+mn-lt"/>
            </a:endParaRPr>
          </a:p>
        </p:txBody>
      </p:sp>
      <p:sp>
        <p:nvSpPr>
          <p:cNvPr id="5" name="Rectangle 4"/>
          <p:cNvSpPr/>
          <p:nvPr/>
        </p:nvSpPr>
        <p:spPr>
          <a:xfrm>
            <a:off x="467544" y="3645024"/>
            <a:ext cx="7632700" cy="802885"/>
          </a:xfrm>
          <a:prstGeom prst="rect">
            <a:avLst/>
          </a:prstGeom>
          <a:solidFill>
            <a:schemeClr val="bg1"/>
          </a:solidFill>
          <a:ln w="38100">
            <a:solidFill>
              <a:srgbClr val="006399"/>
            </a:solidFill>
          </a:ln>
        </p:spPr>
        <p:txBody>
          <a:bodyPr wrap="square" lIns="108000" tIns="108000" rIns="108000" bIns="108000">
            <a:spAutoFit/>
          </a:bodyPr>
          <a:lstStyle/>
          <a:p>
            <a:r>
              <a:rPr lang="en-GB" sz="1600" b="1" dirty="0">
                <a:solidFill>
                  <a:srgbClr val="A673AE"/>
                </a:solidFill>
              </a:rPr>
              <a:t>Scene 7 – A Mad Tea Party</a:t>
            </a:r>
            <a:endParaRPr lang="en-GB" sz="1600" dirty="0">
              <a:solidFill>
                <a:srgbClr val="A673AE"/>
              </a:solidFill>
            </a:endParaRPr>
          </a:p>
          <a:p>
            <a:r>
              <a:rPr lang="en-GB" sz="600" dirty="0"/>
              <a:t> </a:t>
            </a:r>
            <a:r>
              <a:rPr lang="en-GB" sz="1600" dirty="0"/>
              <a:t/>
            </a:r>
            <a:br>
              <a:rPr lang="en-GB" sz="1600" dirty="0"/>
            </a:br>
            <a:r>
              <a:rPr lang="en-GB" sz="1600" dirty="0">
                <a:solidFill>
                  <a:srgbClr val="6C9D6E"/>
                </a:solidFill>
              </a:rPr>
              <a:t>The Mad Hatter, Dormouse and Hare are sitting at a table having afternoon tea</a:t>
            </a:r>
            <a:r>
              <a:rPr lang="en-GB" sz="1100" dirty="0">
                <a:solidFill>
                  <a:srgbClr val="6C9D6E"/>
                </a:solidFill>
              </a:rPr>
              <a:t>.</a:t>
            </a:r>
            <a:endParaRPr lang="en-GB" sz="1100" u="sng" dirty="0">
              <a:solidFill>
                <a:srgbClr val="6C9D6E"/>
              </a:solidFill>
            </a:endParaRPr>
          </a:p>
        </p:txBody>
      </p:sp>
      <p:grpSp>
        <p:nvGrpSpPr>
          <p:cNvPr id="2" name="Group 26">
            <a:extLst>
              <a:ext uri="{FF2B5EF4-FFF2-40B4-BE49-F238E27FC236}">
                <a16:creationId xmlns:a16="http://schemas.microsoft.com/office/drawing/2014/main" xmlns="" id="{753D42B6-BB43-4AC5-A61A-9BA38AD83B06}"/>
              </a:ext>
            </a:extLst>
          </p:cNvPr>
          <p:cNvGrpSpPr/>
          <p:nvPr/>
        </p:nvGrpSpPr>
        <p:grpSpPr>
          <a:xfrm>
            <a:off x="1691680" y="1844824"/>
            <a:ext cx="7087752" cy="1717525"/>
            <a:chOff x="1769806" y="1780793"/>
            <a:chExt cx="5928604" cy="1717525"/>
          </a:xfrm>
        </p:grpSpPr>
        <p:sp>
          <p:nvSpPr>
            <p:cNvPr id="10" name="Rectangle 9">
              <a:extLst>
                <a:ext uri="{FF2B5EF4-FFF2-40B4-BE49-F238E27FC236}">
                  <a16:creationId xmlns:a16="http://schemas.microsoft.com/office/drawing/2014/main" xmlns="" id="{660E46A4-FEE6-42EE-9417-D6AFD170F75A}"/>
                </a:ext>
              </a:extLst>
            </p:cNvPr>
            <p:cNvSpPr/>
            <p:nvPr/>
          </p:nvSpPr>
          <p:spPr>
            <a:xfrm>
              <a:off x="1950501" y="1780793"/>
              <a:ext cx="5747909" cy="1279939"/>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just"/>
              <a:r>
                <a:rPr lang="en-GB" sz="2300" dirty="0"/>
                <a:t>A bit like chapters in a book, the sections of a script are broken down into ‘scenes’. A new scene usually means a new </a:t>
              </a:r>
              <a:r>
                <a:rPr lang="en-GB" sz="2300" b="1" dirty="0"/>
                <a:t>setting</a:t>
              </a:r>
              <a:r>
                <a:rPr lang="en-GB" sz="2300" dirty="0"/>
                <a:t>.  </a:t>
              </a:r>
            </a:p>
          </p:txBody>
        </p:sp>
        <p:cxnSp>
          <p:nvCxnSpPr>
            <p:cNvPr id="3" name="Straight Arrow Connector 2">
              <a:extLst>
                <a:ext uri="{FF2B5EF4-FFF2-40B4-BE49-F238E27FC236}">
                  <a16:creationId xmlns:a16="http://schemas.microsoft.com/office/drawing/2014/main" xmlns="" id="{FA99982D-18B1-402E-86FE-1AB4ADBD417B}"/>
                </a:ext>
              </a:extLst>
            </p:cNvPr>
            <p:cNvCxnSpPr>
              <a:cxnSpLocks/>
            </p:cNvCxnSpPr>
            <p:nvPr/>
          </p:nvCxnSpPr>
          <p:spPr>
            <a:xfrm flipH="1">
              <a:off x="1769806" y="2684207"/>
              <a:ext cx="2920181" cy="814111"/>
            </a:xfrm>
            <a:prstGeom prst="straightConnector1">
              <a:avLst/>
            </a:prstGeom>
            <a:ln w="57150">
              <a:solidFill>
                <a:srgbClr val="A673A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27">
            <a:extLst>
              <a:ext uri="{FF2B5EF4-FFF2-40B4-BE49-F238E27FC236}">
                <a16:creationId xmlns:a16="http://schemas.microsoft.com/office/drawing/2014/main" xmlns="" id="{139F3062-77C7-4BB8-9932-4B826CB2F8DC}"/>
              </a:ext>
            </a:extLst>
          </p:cNvPr>
          <p:cNvGrpSpPr/>
          <p:nvPr/>
        </p:nvGrpSpPr>
        <p:grpSpPr>
          <a:xfrm>
            <a:off x="251520" y="4437112"/>
            <a:ext cx="8352928" cy="1841194"/>
            <a:chOff x="755650" y="4158461"/>
            <a:chExt cx="7776790" cy="1841194"/>
          </a:xfrm>
        </p:grpSpPr>
        <p:sp>
          <p:nvSpPr>
            <p:cNvPr id="12" name="Rectangle 11">
              <a:extLst>
                <a:ext uri="{FF2B5EF4-FFF2-40B4-BE49-F238E27FC236}">
                  <a16:creationId xmlns:a16="http://schemas.microsoft.com/office/drawing/2014/main" xmlns="" id="{A6F66C56-BD1D-43D8-9D07-4CE7C776002F}"/>
                </a:ext>
              </a:extLst>
            </p:cNvPr>
            <p:cNvSpPr/>
            <p:nvPr/>
          </p:nvSpPr>
          <p:spPr>
            <a:xfrm>
              <a:off x="755650" y="4950549"/>
              <a:ext cx="7776790" cy="1049106"/>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700" dirty="0"/>
                <a:t>Just after the scene number and title is a short description of the </a:t>
              </a:r>
              <a:r>
                <a:rPr lang="en-GB" sz="2700" b="1" dirty="0"/>
                <a:t>setting</a:t>
              </a:r>
              <a:r>
                <a:rPr lang="en-GB" sz="2700" dirty="0"/>
                <a:t>. This tells you what the stage looks like. </a:t>
              </a:r>
            </a:p>
          </p:txBody>
        </p:sp>
        <p:cxnSp>
          <p:nvCxnSpPr>
            <p:cNvPr id="24" name="Straight Arrow Connector 23">
              <a:extLst>
                <a:ext uri="{FF2B5EF4-FFF2-40B4-BE49-F238E27FC236}">
                  <a16:creationId xmlns:a16="http://schemas.microsoft.com/office/drawing/2014/main" xmlns="" id="{DF796D1A-8941-4247-BE5F-9246125CDD7D}"/>
                </a:ext>
              </a:extLst>
            </p:cNvPr>
            <p:cNvCxnSpPr>
              <a:cxnSpLocks/>
            </p:cNvCxnSpPr>
            <p:nvPr/>
          </p:nvCxnSpPr>
          <p:spPr>
            <a:xfrm flipV="1">
              <a:off x="3002772" y="4158461"/>
              <a:ext cx="1020588" cy="802885"/>
            </a:xfrm>
            <a:prstGeom prst="straightConnector1">
              <a:avLst/>
            </a:prstGeom>
            <a:ln w="57150">
              <a:solidFill>
                <a:srgbClr val="6C9D6E"/>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xmlns="" id="{6BE641D5-A8C1-4990-96AD-DE9AFCD8AF9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129459" cy="2324108"/>
          </a:xfrm>
          <a:prstGeom prst="rect">
            <a:avLst/>
          </a:prstGeom>
        </p:spPr>
      </p:pic>
    </p:spTree>
    <p:extLst>
      <p:ext uri="{BB962C8B-B14F-4D97-AF65-F5344CB8AC3E}">
        <p14:creationId xmlns:p14="http://schemas.microsoft.com/office/powerpoint/2010/main" xmlns="" val="302507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07704" y="188640"/>
            <a:ext cx="7236296" cy="1078674"/>
          </a:xfrm>
        </p:spPr>
        <p:txBody>
          <a:bodyPr/>
          <a:lstStyle/>
          <a:p>
            <a:pPr algn="ctr">
              <a:lnSpc>
                <a:spcPct val="100000"/>
              </a:lnSpc>
            </a:pPr>
            <a:r>
              <a:rPr lang="en-GB" sz="4800" u="sng" dirty="0"/>
              <a:t>Features of a Play Script:</a:t>
            </a:r>
            <a:r>
              <a:rPr lang="en-GB" sz="3600" dirty="0"/>
              <a:t/>
            </a:r>
            <a:br>
              <a:rPr lang="en-GB" sz="3600" dirty="0"/>
            </a:br>
            <a:r>
              <a:rPr lang="en-GB" sz="4200" b="0" dirty="0">
                <a:solidFill>
                  <a:srgbClr val="FF0000"/>
                </a:solidFill>
              </a:rPr>
              <a:t>Speaker Name, Colon and Dialogue</a:t>
            </a:r>
            <a:endParaRPr lang="en-GB" sz="4200" b="0" dirty="0">
              <a:solidFill>
                <a:srgbClr val="FF0000"/>
              </a:solidFill>
              <a:latin typeface="+mn-lt"/>
            </a:endParaRPr>
          </a:p>
        </p:txBody>
      </p:sp>
      <p:grpSp>
        <p:nvGrpSpPr>
          <p:cNvPr id="2" name="Group 14">
            <a:extLst>
              <a:ext uri="{FF2B5EF4-FFF2-40B4-BE49-F238E27FC236}">
                <a16:creationId xmlns:a16="http://schemas.microsoft.com/office/drawing/2014/main" xmlns="" id="{D4F27A31-DAAA-416A-980B-5383BA1D55C0}"/>
              </a:ext>
            </a:extLst>
          </p:cNvPr>
          <p:cNvGrpSpPr/>
          <p:nvPr/>
        </p:nvGrpSpPr>
        <p:grpSpPr>
          <a:xfrm>
            <a:off x="1259632" y="3068960"/>
            <a:ext cx="6028608" cy="895218"/>
            <a:chOff x="1416379" y="2725974"/>
            <a:chExt cx="6028608" cy="895218"/>
          </a:xfrm>
        </p:grpSpPr>
        <p:sp>
          <p:nvSpPr>
            <p:cNvPr id="5" name="Rectangle 4"/>
            <p:cNvSpPr/>
            <p:nvPr/>
          </p:nvSpPr>
          <p:spPr>
            <a:xfrm>
              <a:off x="1416379" y="2725974"/>
              <a:ext cx="6028608" cy="895218"/>
            </a:xfrm>
            <a:prstGeom prst="rect">
              <a:avLst/>
            </a:prstGeom>
            <a:solidFill>
              <a:schemeClr val="bg1"/>
            </a:solidFill>
            <a:ln w="38100">
              <a:solidFill>
                <a:srgbClr val="006399"/>
              </a:solidFill>
            </a:ln>
          </p:spPr>
          <p:txBody>
            <a:bodyPr wrap="square" lIns="108000" tIns="108000" rIns="108000" bIns="108000">
              <a:spAutoFit/>
            </a:bodyPr>
            <a:lstStyle/>
            <a:p>
              <a:endParaRPr lang="en-GB" sz="1100" u="sng" dirty="0"/>
            </a:p>
            <a:p>
              <a:endParaRPr lang="en-GB" sz="1100" u="sng" dirty="0"/>
            </a:p>
            <a:p>
              <a:endParaRPr lang="en-GB" sz="1100" u="sng" dirty="0"/>
            </a:p>
            <a:p>
              <a:endParaRPr lang="en-GB" sz="1100" u="sng" dirty="0"/>
            </a:p>
          </p:txBody>
        </p:sp>
        <p:sp>
          <p:nvSpPr>
            <p:cNvPr id="11" name="Rectangle 10">
              <a:extLst>
                <a:ext uri="{FF2B5EF4-FFF2-40B4-BE49-F238E27FC236}">
                  <a16:creationId xmlns:a16="http://schemas.microsoft.com/office/drawing/2014/main" xmlns="" id="{F09AC2C9-BCD4-4EDA-9D26-3432409D88A3}"/>
                </a:ext>
              </a:extLst>
            </p:cNvPr>
            <p:cNvSpPr/>
            <p:nvPr/>
          </p:nvSpPr>
          <p:spPr>
            <a:xfrm>
              <a:off x="1498975" y="2793244"/>
              <a:ext cx="2188128"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b="1" dirty="0">
                  <a:solidFill>
                    <a:srgbClr val="A673AE"/>
                  </a:solidFill>
                </a:rPr>
                <a:t>Queen of Hearts:</a:t>
              </a:r>
            </a:p>
          </p:txBody>
        </p:sp>
        <p:sp>
          <p:nvSpPr>
            <p:cNvPr id="13" name="Rectangle 12">
              <a:extLst>
                <a:ext uri="{FF2B5EF4-FFF2-40B4-BE49-F238E27FC236}">
                  <a16:creationId xmlns:a16="http://schemas.microsoft.com/office/drawing/2014/main" xmlns="" id="{5018931F-291B-48F0-A422-B8347C57C0A7}"/>
                </a:ext>
              </a:extLst>
            </p:cNvPr>
            <p:cNvSpPr/>
            <p:nvPr/>
          </p:nvSpPr>
          <p:spPr>
            <a:xfrm>
              <a:off x="3318437" y="2811406"/>
              <a:ext cx="3914172"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rgbClr val="6C9D6E"/>
                  </a:solidFill>
                </a:rPr>
                <a:t>Guards! Get her! Off with her head! Off with her head!</a:t>
              </a:r>
            </a:p>
          </p:txBody>
        </p:sp>
      </p:grpSp>
      <p:pic>
        <p:nvPicPr>
          <p:cNvPr id="4" name="Picture 3">
            <a:extLst>
              <a:ext uri="{FF2B5EF4-FFF2-40B4-BE49-F238E27FC236}">
                <a16:creationId xmlns:a16="http://schemas.microsoft.com/office/drawing/2014/main" xmlns="" id="{40E5AB24-4DAF-4A87-B048-B05451887BA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783887" cy="2234117"/>
          </a:xfrm>
          <a:prstGeom prst="rect">
            <a:avLst/>
          </a:prstGeom>
        </p:spPr>
      </p:pic>
      <p:grpSp>
        <p:nvGrpSpPr>
          <p:cNvPr id="6" name="Group 18">
            <a:extLst>
              <a:ext uri="{FF2B5EF4-FFF2-40B4-BE49-F238E27FC236}">
                <a16:creationId xmlns:a16="http://schemas.microsoft.com/office/drawing/2014/main" xmlns="" id="{2FD34A68-BF74-4BED-9DFD-88FE196FEB78}"/>
              </a:ext>
            </a:extLst>
          </p:cNvPr>
          <p:cNvGrpSpPr/>
          <p:nvPr/>
        </p:nvGrpSpPr>
        <p:grpSpPr>
          <a:xfrm>
            <a:off x="0" y="3429000"/>
            <a:ext cx="2477914" cy="3429000"/>
            <a:chOff x="4609091" y="1559991"/>
            <a:chExt cx="2226394" cy="2568455"/>
          </a:xfrm>
        </p:grpSpPr>
        <p:sp>
          <p:nvSpPr>
            <p:cNvPr id="20" name="Rectangle 19">
              <a:extLst>
                <a:ext uri="{FF2B5EF4-FFF2-40B4-BE49-F238E27FC236}">
                  <a16:creationId xmlns:a16="http://schemas.microsoft.com/office/drawing/2014/main" xmlns="" id="{4C533092-7A76-418C-9648-1CAAFA260FE0}"/>
                </a:ext>
              </a:extLst>
            </p:cNvPr>
            <p:cNvSpPr/>
            <p:nvPr/>
          </p:nvSpPr>
          <p:spPr>
            <a:xfrm>
              <a:off x="4609091" y="2063677"/>
              <a:ext cx="2226394" cy="2064769"/>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t>In a script, the name of the character who is speaking goes on the left.  </a:t>
              </a:r>
            </a:p>
          </p:txBody>
        </p:sp>
        <p:cxnSp>
          <p:nvCxnSpPr>
            <p:cNvPr id="22" name="Straight Arrow Connector 21">
              <a:extLst>
                <a:ext uri="{FF2B5EF4-FFF2-40B4-BE49-F238E27FC236}">
                  <a16:creationId xmlns:a16="http://schemas.microsoft.com/office/drawing/2014/main" xmlns="" id="{1AB9690D-0E15-4A17-98C2-E479DF25127A}"/>
                </a:ext>
              </a:extLst>
            </p:cNvPr>
            <p:cNvCxnSpPr>
              <a:cxnSpLocks/>
            </p:cNvCxnSpPr>
            <p:nvPr/>
          </p:nvCxnSpPr>
          <p:spPr>
            <a:xfrm flipV="1">
              <a:off x="5671617" y="1559991"/>
              <a:ext cx="510245" cy="1327721"/>
            </a:xfrm>
            <a:prstGeom prst="straightConnector1">
              <a:avLst/>
            </a:prstGeom>
            <a:ln w="57150">
              <a:solidFill>
                <a:srgbClr val="A673A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26">
            <a:extLst>
              <a:ext uri="{FF2B5EF4-FFF2-40B4-BE49-F238E27FC236}">
                <a16:creationId xmlns:a16="http://schemas.microsoft.com/office/drawing/2014/main" xmlns="" id="{753D42B6-BB43-4AC5-A61A-9BA38AD83B06}"/>
              </a:ext>
            </a:extLst>
          </p:cNvPr>
          <p:cNvGrpSpPr/>
          <p:nvPr/>
        </p:nvGrpSpPr>
        <p:grpSpPr>
          <a:xfrm>
            <a:off x="1619672" y="1412776"/>
            <a:ext cx="5616624" cy="1872208"/>
            <a:chOff x="4572001" y="1973734"/>
            <a:chExt cx="2226394" cy="1872208"/>
          </a:xfrm>
        </p:grpSpPr>
        <p:sp>
          <p:nvSpPr>
            <p:cNvPr id="10" name="Rectangle 9">
              <a:extLst>
                <a:ext uri="{FF2B5EF4-FFF2-40B4-BE49-F238E27FC236}">
                  <a16:creationId xmlns:a16="http://schemas.microsoft.com/office/drawing/2014/main" xmlns="" id="{660E46A4-FEE6-42EE-9417-D6AFD170F75A}"/>
                </a:ext>
              </a:extLst>
            </p:cNvPr>
            <p:cNvSpPr/>
            <p:nvPr/>
          </p:nvSpPr>
          <p:spPr>
            <a:xfrm>
              <a:off x="4572001" y="1973734"/>
              <a:ext cx="2226394" cy="1326105"/>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t>A colon </a:t>
              </a:r>
              <a:r>
                <a:rPr lang="en-GB" sz="2400" b="1" dirty="0"/>
                <a:t>always</a:t>
              </a:r>
              <a:r>
                <a:rPr lang="en-GB" sz="2400" dirty="0"/>
                <a:t> comes after the name. </a:t>
              </a:r>
            </a:p>
          </p:txBody>
        </p:sp>
        <p:cxnSp>
          <p:nvCxnSpPr>
            <p:cNvPr id="3" name="Straight Arrow Connector 2">
              <a:extLst>
                <a:ext uri="{FF2B5EF4-FFF2-40B4-BE49-F238E27FC236}">
                  <a16:creationId xmlns:a16="http://schemas.microsoft.com/office/drawing/2014/main" xmlns="" id="{FA99982D-18B1-402E-86FE-1AB4ADBD417B}"/>
                </a:ext>
              </a:extLst>
            </p:cNvPr>
            <p:cNvCxnSpPr>
              <a:cxnSpLocks/>
            </p:cNvCxnSpPr>
            <p:nvPr/>
          </p:nvCxnSpPr>
          <p:spPr>
            <a:xfrm flipH="1">
              <a:off x="5142871" y="3125862"/>
              <a:ext cx="28544" cy="720080"/>
            </a:xfrm>
            <a:prstGeom prst="straightConnector1">
              <a:avLst/>
            </a:prstGeom>
            <a:ln w="57150">
              <a:solidFill>
                <a:srgbClr val="A673A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27">
            <a:extLst>
              <a:ext uri="{FF2B5EF4-FFF2-40B4-BE49-F238E27FC236}">
                <a16:creationId xmlns:a16="http://schemas.microsoft.com/office/drawing/2014/main" xmlns="" id="{139F3062-77C7-4BB8-9932-4B826CB2F8DC}"/>
              </a:ext>
            </a:extLst>
          </p:cNvPr>
          <p:cNvGrpSpPr/>
          <p:nvPr/>
        </p:nvGrpSpPr>
        <p:grpSpPr>
          <a:xfrm>
            <a:off x="5652120" y="3573016"/>
            <a:ext cx="3073558" cy="2462550"/>
            <a:chOff x="755650" y="4037378"/>
            <a:chExt cx="3073558" cy="1958494"/>
          </a:xfrm>
        </p:grpSpPr>
        <p:sp>
          <p:nvSpPr>
            <p:cNvPr id="12" name="Rectangle 11">
              <a:extLst>
                <a:ext uri="{FF2B5EF4-FFF2-40B4-BE49-F238E27FC236}">
                  <a16:creationId xmlns:a16="http://schemas.microsoft.com/office/drawing/2014/main" xmlns="" id="{A6F66C56-BD1D-43D8-9D07-4CE7C776002F}"/>
                </a:ext>
              </a:extLst>
            </p:cNvPr>
            <p:cNvSpPr/>
            <p:nvPr/>
          </p:nvSpPr>
          <p:spPr>
            <a:xfrm>
              <a:off x="755650" y="4669767"/>
              <a:ext cx="3073558" cy="1326105"/>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t>After the </a:t>
              </a:r>
              <a:r>
                <a:rPr lang="en-GB" sz="2400" dirty="0" smtClean="0"/>
                <a:t>colon </a:t>
              </a:r>
              <a:r>
                <a:rPr lang="en-GB" sz="2400" dirty="0"/>
                <a:t>is the dialogue (the words the character says).</a:t>
              </a:r>
            </a:p>
          </p:txBody>
        </p:sp>
        <p:cxnSp>
          <p:nvCxnSpPr>
            <p:cNvPr id="24" name="Straight Arrow Connector 23">
              <a:extLst>
                <a:ext uri="{FF2B5EF4-FFF2-40B4-BE49-F238E27FC236}">
                  <a16:creationId xmlns:a16="http://schemas.microsoft.com/office/drawing/2014/main" xmlns="" id="{DF796D1A-8941-4247-BE5F-9246125CDD7D}"/>
                </a:ext>
              </a:extLst>
            </p:cNvPr>
            <p:cNvCxnSpPr>
              <a:cxnSpLocks/>
            </p:cNvCxnSpPr>
            <p:nvPr/>
          </p:nvCxnSpPr>
          <p:spPr>
            <a:xfrm flipH="1" flipV="1">
              <a:off x="1935514" y="4037378"/>
              <a:ext cx="807327" cy="1013240"/>
            </a:xfrm>
            <a:prstGeom prst="straightConnector1">
              <a:avLst/>
            </a:prstGeom>
            <a:ln w="57150">
              <a:solidFill>
                <a:srgbClr val="6C9D6E"/>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xmlns="" id="{8B310016-7EEC-4B67-90BB-279B3E2C90D5}"/>
              </a:ext>
            </a:extLst>
          </p:cNvPr>
          <p:cNvSpPr/>
          <p:nvPr/>
        </p:nvSpPr>
        <p:spPr>
          <a:xfrm>
            <a:off x="2699792" y="6211669"/>
            <a:ext cx="6444208" cy="646331"/>
          </a:xfrm>
          <a:prstGeom prst="rect">
            <a:avLst/>
          </a:prstGeom>
        </p:spPr>
        <p:txBody>
          <a:bodyPr wrap="square">
            <a:spAutoFit/>
          </a:bodyPr>
          <a:lstStyle/>
          <a:p>
            <a:r>
              <a:rPr lang="en-GB" dirty="0"/>
              <a:t>How is this different to writing speech in a story?</a:t>
            </a:r>
          </a:p>
          <a:p>
            <a:r>
              <a:rPr lang="en-GB" b="1" dirty="0"/>
              <a:t>No inverted commas!</a:t>
            </a:r>
          </a:p>
        </p:txBody>
      </p:sp>
    </p:spTree>
    <p:extLst>
      <p:ext uri="{BB962C8B-B14F-4D97-AF65-F5344CB8AC3E}">
        <p14:creationId xmlns:p14="http://schemas.microsoft.com/office/powerpoint/2010/main" xmlns="" val="37793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259632" y="188640"/>
            <a:ext cx="7884368" cy="1078674"/>
          </a:xfrm>
        </p:spPr>
        <p:txBody>
          <a:bodyPr/>
          <a:lstStyle/>
          <a:p>
            <a:pPr algn="ctr">
              <a:lnSpc>
                <a:spcPct val="100000"/>
              </a:lnSpc>
            </a:pPr>
            <a:r>
              <a:rPr lang="en-GB" sz="4800" u="sng" dirty="0"/>
              <a:t>Features of a Play Script:</a:t>
            </a:r>
            <a:r>
              <a:rPr lang="en-GB" sz="3600" dirty="0"/>
              <a:t/>
            </a:r>
            <a:br>
              <a:rPr lang="en-GB" sz="3600" dirty="0"/>
            </a:br>
            <a:r>
              <a:rPr lang="en-GB" sz="4200" b="0" dirty="0">
                <a:solidFill>
                  <a:srgbClr val="FF0000"/>
                </a:solidFill>
              </a:rPr>
              <a:t>Stage Directions</a:t>
            </a:r>
            <a:endParaRPr lang="en-GB" sz="4200" b="0" dirty="0">
              <a:solidFill>
                <a:srgbClr val="FF0000"/>
              </a:solidFill>
              <a:latin typeface="+mn-lt"/>
            </a:endParaRPr>
          </a:p>
        </p:txBody>
      </p:sp>
      <p:grpSp>
        <p:nvGrpSpPr>
          <p:cNvPr id="2" name="Group 13">
            <a:extLst>
              <a:ext uri="{FF2B5EF4-FFF2-40B4-BE49-F238E27FC236}">
                <a16:creationId xmlns:a16="http://schemas.microsoft.com/office/drawing/2014/main" xmlns="" id="{086F6B87-569F-4BEA-A4E9-45A23695DC46}"/>
              </a:ext>
            </a:extLst>
          </p:cNvPr>
          <p:cNvGrpSpPr/>
          <p:nvPr/>
        </p:nvGrpSpPr>
        <p:grpSpPr>
          <a:xfrm>
            <a:off x="971600" y="3068960"/>
            <a:ext cx="7269901" cy="1233772"/>
            <a:chOff x="1036725" y="2859677"/>
            <a:chExt cx="7269901" cy="1233772"/>
          </a:xfrm>
        </p:grpSpPr>
        <p:sp>
          <p:nvSpPr>
            <p:cNvPr id="5" name="Rectangle 4"/>
            <p:cNvSpPr/>
            <p:nvPr/>
          </p:nvSpPr>
          <p:spPr>
            <a:xfrm>
              <a:off x="1036725" y="2859677"/>
              <a:ext cx="7216472" cy="1233772"/>
            </a:xfrm>
            <a:prstGeom prst="rect">
              <a:avLst/>
            </a:prstGeom>
            <a:solidFill>
              <a:schemeClr val="bg1"/>
            </a:solidFill>
            <a:ln w="38100">
              <a:solidFill>
                <a:srgbClr val="006399"/>
              </a:solidFill>
            </a:ln>
          </p:spPr>
          <p:txBody>
            <a:bodyPr wrap="square" lIns="108000" tIns="108000" rIns="108000" bIns="108000">
              <a:spAutoFit/>
            </a:bodyPr>
            <a:lstStyle/>
            <a:p>
              <a:endParaRPr lang="en-GB" sz="1100" u="sng" dirty="0"/>
            </a:p>
            <a:p>
              <a:endParaRPr lang="en-GB" sz="1100" u="sng" dirty="0"/>
            </a:p>
            <a:p>
              <a:endParaRPr lang="en-GB" sz="1100" u="sng" dirty="0"/>
            </a:p>
            <a:p>
              <a:r>
                <a:rPr lang="en-GB" sz="1100" u="sng" dirty="0"/>
                <a:t> </a:t>
              </a:r>
            </a:p>
            <a:p>
              <a:endParaRPr lang="en-GB" sz="1100" u="sng" dirty="0"/>
            </a:p>
            <a:p>
              <a:endParaRPr lang="en-GB" sz="1100" u="sng" dirty="0"/>
            </a:p>
          </p:txBody>
        </p:sp>
        <p:sp>
          <p:nvSpPr>
            <p:cNvPr id="11" name="Rectangle 10">
              <a:extLst>
                <a:ext uri="{FF2B5EF4-FFF2-40B4-BE49-F238E27FC236}">
                  <a16:creationId xmlns:a16="http://schemas.microsoft.com/office/drawing/2014/main" xmlns="" id="{F09AC2C9-BCD4-4EDA-9D26-3432409D88A3}"/>
                </a:ext>
              </a:extLst>
            </p:cNvPr>
            <p:cNvSpPr/>
            <p:nvPr/>
          </p:nvSpPr>
          <p:spPr>
            <a:xfrm>
              <a:off x="1036725" y="2974661"/>
              <a:ext cx="1553092"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b="1" dirty="0">
                  <a:solidFill>
                    <a:schemeClr val="tx1"/>
                  </a:solidFill>
                </a:rPr>
                <a:t>White Rabbit:</a:t>
              </a:r>
            </a:p>
            <a:p>
              <a:endParaRPr lang="en-GB" sz="1600" b="1" dirty="0">
                <a:solidFill>
                  <a:schemeClr val="tx1"/>
                </a:solidFill>
              </a:endParaRPr>
            </a:p>
            <a:p>
              <a:pPr algn="r"/>
              <a:r>
                <a:rPr lang="en-GB" sz="1600" b="1" dirty="0">
                  <a:solidFill>
                    <a:schemeClr val="tx1"/>
                  </a:solidFill>
                </a:rPr>
                <a:t>Alice:</a:t>
              </a:r>
            </a:p>
          </p:txBody>
        </p:sp>
        <p:sp>
          <p:nvSpPr>
            <p:cNvPr id="13" name="Rectangle 12">
              <a:extLst>
                <a:ext uri="{FF2B5EF4-FFF2-40B4-BE49-F238E27FC236}">
                  <a16:creationId xmlns:a16="http://schemas.microsoft.com/office/drawing/2014/main" xmlns="" id="{5018931F-291B-48F0-A422-B8347C57C0A7}"/>
                </a:ext>
              </a:extLst>
            </p:cNvPr>
            <p:cNvSpPr/>
            <p:nvPr/>
          </p:nvSpPr>
          <p:spPr>
            <a:xfrm>
              <a:off x="2418411" y="2968761"/>
              <a:ext cx="5888215"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rgbClr val="6C9D6E"/>
                  </a:solidFill>
                </a:rPr>
                <a:t>(anxiously, whilst rushing across the stage) </a:t>
              </a:r>
              <a:r>
                <a:rPr lang="en-GB" sz="1600" dirty="0">
                  <a:solidFill>
                    <a:schemeClr val="tx1"/>
                  </a:solidFill>
                </a:rPr>
                <a:t>I’m late! I’m late!</a:t>
              </a:r>
            </a:p>
            <a:p>
              <a:endParaRPr lang="en-GB" sz="1600" dirty="0">
                <a:solidFill>
                  <a:srgbClr val="6C9D6E"/>
                </a:solidFill>
              </a:endParaRPr>
            </a:p>
            <a:p>
              <a:r>
                <a:rPr lang="en-GB" sz="1600" dirty="0">
                  <a:solidFill>
                    <a:srgbClr val="6C9D6E"/>
                  </a:solidFill>
                </a:rPr>
                <a:t>(confused) </a:t>
              </a:r>
              <a:r>
                <a:rPr lang="en-GB" sz="1600" dirty="0">
                  <a:solidFill>
                    <a:schemeClr val="tx1"/>
                  </a:solidFill>
                </a:rPr>
                <a:t>A talking rabbit? It can’t be…</a:t>
              </a:r>
            </a:p>
          </p:txBody>
        </p:sp>
      </p:grpSp>
      <p:grpSp>
        <p:nvGrpSpPr>
          <p:cNvPr id="4" name="Group 26">
            <a:extLst>
              <a:ext uri="{FF2B5EF4-FFF2-40B4-BE49-F238E27FC236}">
                <a16:creationId xmlns:a16="http://schemas.microsoft.com/office/drawing/2014/main" xmlns="" id="{753D42B6-BB43-4AC5-A61A-9BA38AD83B06}"/>
              </a:ext>
            </a:extLst>
          </p:cNvPr>
          <p:cNvGrpSpPr/>
          <p:nvPr/>
        </p:nvGrpSpPr>
        <p:grpSpPr>
          <a:xfrm>
            <a:off x="1259632" y="1453774"/>
            <a:ext cx="6768752" cy="1759202"/>
            <a:chOff x="4589698" y="2106274"/>
            <a:chExt cx="6028467" cy="1759202"/>
          </a:xfrm>
        </p:grpSpPr>
        <p:cxnSp>
          <p:nvCxnSpPr>
            <p:cNvPr id="3" name="Straight Arrow Connector 2">
              <a:extLst>
                <a:ext uri="{FF2B5EF4-FFF2-40B4-BE49-F238E27FC236}">
                  <a16:creationId xmlns:a16="http://schemas.microsoft.com/office/drawing/2014/main" xmlns="" id="{FA99982D-18B1-402E-86FE-1AB4ADBD417B}"/>
                </a:ext>
              </a:extLst>
            </p:cNvPr>
            <p:cNvCxnSpPr>
              <a:cxnSpLocks/>
            </p:cNvCxnSpPr>
            <p:nvPr/>
          </p:nvCxnSpPr>
          <p:spPr>
            <a:xfrm>
              <a:off x="6064748" y="3289412"/>
              <a:ext cx="64133" cy="576064"/>
            </a:xfrm>
            <a:prstGeom prst="straightConnector1">
              <a:avLst/>
            </a:prstGeom>
            <a:ln w="57150">
              <a:solidFill>
                <a:srgbClr val="6C9D6E"/>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660E46A4-FEE6-42EE-9417-D6AFD170F75A}"/>
                </a:ext>
              </a:extLst>
            </p:cNvPr>
            <p:cNvSpPr/>
            <p:nvPr/>
          </p:nvSpPr>
          <p:spPr>
            <a:xfrm>
              <a:off x="4589698" y="2106274"/>
              <a:ext cx="6028467" cy="1326105"/>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t>Words in brackets are stage directions. These are instructions to the actors so they know what their character should be doing.</a:t>
              </a:r>
            </a:p>
          </p:txBody>
        </p:sp>
      </p:grpSp>
      <p:grpSp>
        <p:nvGrpSpPr>
          <p:cNvPr id="6" name="Group 27">
            <a:extLst>
              <a:ext uri="{FF2B5EF4-FFF2-40B4-BE49-F238E27FC236}">
                <a16:creationId xmlns:a16="http://schemas.microsoft.com/office/drawing/2014/main" xmlns="" id="{139F3062-77C7-4BB8-9932-4B826CB2F8DC}"/>
              </a:ext>
            </a:extLst>
          </p:cNvPr>
          <p:cNvGrpSpPr/>
          <p:nvPr/>
        </p:nvGrpSpPr>
        <p:grpSpPr>
          <a:xfrm>
            <a:off x="1331640" y="4077072"/>
            <a:ext cx="6408712" cy="1892877"/>
            <a:chOff x="-554006" y="3938632"/>
            <a:chExt cx="3073558" cy="1892877"/>
          </a:xfrm>
        </p:grpSpPr>
        <p:sp>
          <p:nvSpPr>
            <p:cNvPr id="12" name="Rectangle 11">
              <a:extLst>
                <a:ext uri="{FF2B5EF4-FFF2-40B4-BE49-F238E27FC236}">
                  <a16:creationId xmlns:a16="http://schemas.microsoft.com/office/drawing/2014/main" xmlns="" id="{A6F66C56-BD1D-43D8-9D07-4CE7C776002F}"/>
                </a:ext>
              </a:extLst>
            </p:cNvPr>
            <p:cNvSpPr/>
            <p:nvPr/>
          </p:nvSpPr>
          <p:spPr>
            <a:xfrm>
              <a:off x="-554006" y="4874736"/>
              <a:ext cx="3073558" cy="956773"/>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t>Sometimes they tell the actor how to say their words. </a:t>
              </a:r>
            </a:p>
          </p:txBody>
        </p:sp>
        <p:cxnSp>
          <p:nvCxnSpPr>
            <p:cNvPr id="24" name="Straight Arrow Connector 23">
              <a:extLst>
                <a:ext uri="{FF2B5EF4-FFF2-40B4-BE49-F238E27FC236}">
                  <a16:creationId xmlns:a16="http://schemas.microsoft.com/office/drawing/2014/main" xmlns="" id="{DF796D1A-8941-4247-BE5F-9246125CDD7D}"/>
                </a:ext>
              </a:extLst>
            </p:cNvPr>
            <p:cNvCxnSpPr>
              <a:cxnSpLocks/>
            </p:cNvCxnSpPr>
            <p:nvPr/>
          </p:nvCxnSpPr>
          <p:spPr>
            <a:xfrm flipH="1" flipV="1">
              <a:off x="240284" y="3938632"/>
              <a:ext cx="304214" cy="912048"/>
            </a:xfrm>
            <a:prstGeom prst="straightConnector1">
              <a:avLst/>
            </a:prstGeom>
            <a:ln w="57150">
              <a:solidFill>
                <a:srgbClr val="6C9D6E"/>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xmlns="" id="{8B310016-7EEC-4B67-90BB-279B3E2C90D5}"/>
              </a:ext>
            </a:extLst>
          </p:cNvPr>
          <p:cNvSpPr/>
          <p:nvPr/>
        </p:nvSpPr>
        <p:spPr>
          <a:xfrm>
            <a:off x="1691680" y="6309320"/>
            <a:ext cx="5484620" cy="369332"/>
          </a:xfrm>
          <a:prstGeom prst="rect">
            <a:avLst/>
          </a:prstGeom>
        </p:spPr>
        <p:txBody>
          <a:bodyPr wrap="square">
            <a:spAutoFit/>
          </a:bodyPr>
          <a:lstStyle/>
          <a:p>
            <a:r>
              <a:rPr lang="en-GB" dirty="0"/>
              <a:t>The actors don’t </a:t>
            </a:r>
            <a:r>
              <a:rPr lang="en-GB" b="1" dirty="0"/>
              <a:t>say</a:t>
            </a:r>
            <a:r>
              <a:rPr lang="en-GB" dirty="0"/>
              <a:t> the stage directions. </a:t>
            </a:r>
          </a:p>
        </p:txBody>
      </p:sp>
      <p:pic>
        <p:nvPicPr>
          <p:cNvPr id="9" name="Picture 8">
            <a:extLst>
              <a:ext uri="{FF2B5EF4-FFF2-40B4-BE49-F238E27FC236}">
                <a16:creationId xmlns:a16="http://schemas.microsoft.com/office/drawing/2014/main" xmlns="" id="{46184301-9C49-48DF-B39C-30031CD18F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469334" cy="1700808"/>
          </a:xfrm>
          <a:prstGeom prst="rect">
            <a:avLst/>
          </a:prstGeom>
        </p:spPr>
      </p:pic>
    </p:spTree>
    <p:extLst>
      <p:ext uri="{BB962C8B-B14F-4D97-AF65-F5344CB8AC3E}">
        <p14:creationId xmlns:p14="http://schemas.microsoft.com/office/powerpoint/2010/main" xmlns="" val="16741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1024</Words>
  <Application>Microsoft Office PowerPoint</Application>
  <PresentationFormat>On-screen Show (4:3)</PresentationFormat>
  <Paragraphs>185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Features of a Play Script:  Character List</vt:lpstr>
      <vt:lpstr>Features of a Play Script: Scene Number, Title and Setting Description</vt:lpstr>
      <vt:lpstr>Features of a Play Script: Speaker Name, Colon and Dialogue</vt:lpstr>
      <vt:lpstr>Features of a Play Script: Stage Directions</vt:lpstr>
      <vt:lpstr>Features of a Play Script: Stage Directions and Narrators</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72</cp:revision>
  <cp:lastPrinted>2020-02-26T16:02:50Z</cp:lastPrinted>
  <dcterms:created xsi:type="dcterms:W3CDTF">2018-08-22T10:36:32Z</dcterms:created>
  <dcterms:modified xsi:type="dcterms:W3CDTF">2020-05-05T12:42:40Z</dcterms:modified>
</cp:coreProperties>
</file>