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3" r:id="rId3"/>
    <p:sldId id="282" r:id="rId4"/>
    <p:sldId id="290" r:id="rId5"/>
    <p:sldId id="284" r:id="rId6"/>
    <p:sldId id="266" r:id="rId7"/>
    <p:sldId id="291" r:id="rId8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0" autoAdjust="0"/>
    <p:restoredTop sz="94660"/>
  </p:normalViewPr>
  <p:slideViewPr>
    <p:cSldViewPr>
      <p:cViewPr varScale="1">
        <p:scale>
          <a:sx n="68" d="100"/>
          <a:sy n="68" d="100"/>
        </p:scale>
        <p:origin x="-19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kids.kiddle.co/Theseu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s://www.ducksters.com/history/ancient_greece/odyssey.ph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English today</a:t>
            </a:r>
            <a:endParaRPr lang="en-GB" sz="5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8156633"/>
              </p:ext>
            </p:extLst>
          </p:nvPr>
        </p:nvGraphicFramePr>
        <p:xfrm>
          <a:off x="0" y="908720"/>
          <a:ext cx="9144000" cy="2803436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32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sng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English </a:t>
                      </a:r>
                      <a:r>
                        <a:rPr lang="en-GB" sz="20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– (Ancient Greek Mythical</a:t>
                      </a:r>
                      <a:r>
                        <a:rPr lang="en-GB" sz="20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Heroes </a:t>
                      </a:r>
                      <a:r>
                        <a:rPr lang="en-GB" sz="20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en-GB" sz="20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Odysseus and </a:t>
                      </a:r>
                      <a:r>
                        <a:rPr lang="en-GB" sz="2000" b="1" u="sng" baseline="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Theseus</a:t>
                      </a:r>
                      <a:r>
                        <a:rPr lang="en-GB" sz="20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)</a:t>
                      </a:r>
                      <a:endParaRPr lang="en-GB" sz="2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sng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0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Tuesday</a:t>
                      </a:r>
                      <a:r>
                        <a:rPr lang="en-GB" sz="200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12</a:t>
                      </a:r>
                      <a:r>
                        <a:rPr lang="en-GB" sz="20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May 2020</a:t>
                      </a:r>
                      <a:endParaRPr lang="en-GB" sz="2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100" b="1" u="sng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1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GB" sz="21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100" b="1" i="1" u="sng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2100" b="1" i="1" u="sng" dirty="0" err="1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SPaG</a:t>
                      </a:r>
                      <a:r>
                        <a:rPr lang="en-GB" sz="2100" b="1" i="1" u="sng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GB" sz="2100" b="1" i="1" u="sng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–</a:t>
                      </a:r>
                      <a:r>
                        <a:rPr lang="en-GB" sz="2100" b="1" i="1" u="sng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Speech and dialogue</a:t>
                      </a:r>
                      <a:endParaRPr lang="en-GB" sz="2100" b="1" i="1" dirty="0">
                        <a:solidFill>
                          <a:srgbClr val="FFC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3280" algn="l"/>
                        </a:tabLst>
                      </a:pPr>
                      <a:r>
                        <a:rPr lang="en-GB" sz="1800" b="1" dirty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I can</a:t>
                      </a:r>
                      <a:r>
                        <a:rPr lang="en-GB" sz="1800" b="1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b="1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convert </a:t>
                      </a:r>
                      <a:r>
                        <a:rPr lang="en-GB" sz="1800" b="1" u="sng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direct speech sentences </a:t>
                      </a:r>
                      <a:r>
                        <a:rPr lang="en-GB" sz="1800" b="1" u="none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into dialogue for a script </a:t>
                      </a:r>
                      <a:r>
                        <a:rPr lang="en-GB" sz="1800" b="1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using </a:t>
                      </a:r>
                      <a:r>
                        <a:rPr lang="en-GB" sz="1800" b="1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correct punctuation.</a:t>
                      </a:r>
                      <a:endParaRPr lang="en-GB" sz="1800" b="1" dirty="0">
                        <a:solidFill>
                          <a:srgbClr val="FFC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3280" algn="l"/>
                        </a:tabLst>
                      </a:pPr>
                      <a:r>
                        <a:rPr lang="en-GB" sz="21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</a:t>
                      </a:r>
                      <a:r>
                        <a:rPr lang="en-GB" sz="21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can show and gather understanding of two ancient</a:t>
                      </a:r>
                      <a:r>
                        <a:rPr lang="en-GB" sz="21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Greek mythical heroes – Odysseus and </a:t>
                      </a:r>
                      <a:r>
                        <a:rPr lang="en-GB" sz="2100" b="1" baseline="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Theseus</a:t>
                      </a:r>
                      <a:r>
                        <a:rPr lang="en-GB" sz="21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.</a:t>
                      </a:r>
                      <a:endParaRPr lang="en-GB" sz="21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3280" algn="l"/>
                        </a:tabLst>
                      </a:pPr>
                      <a:r>
                        <a:rPr lang="en-GB" sz="21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 write</a:t>
                      </a:r>
                      <a:r>
                        <a:rPr lang="en-GB" sz="21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persuasively </a:t>
                      </a:r>
                      <a:r>
                        <a:rPr lang="en-GB" sz="2100" b="1" baseline="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using effectively vocabulary.</a:t>
                      </a:r>
                      <a:endParaRPr lang="en-GB" sz="2100" b="1" dirty="0">
                        <a:solidFill>
                          <a:srgbClr val="00B05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6" name="AutoShape 2" descr="How to Write a Play Script (with Pictures) - wikiHo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8" name="AutoShape 4" descr="Image titled Write a Play Script Step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66" name="Picture 2" descr="Theseus and Minotaur (With images) | Greek and roman mytholog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2508752" cy="3068960"/>
          </a:xfrm>
          <a:prstGeom prst="rect">
            <a:avLst/>
          </a:prstGeom>
          <a:noFill/>
        </p:spPr>
      </p:pic>
      <p:pic>
        <p:nvPicPr>
          <p:cNvPr id="11268" name="Picture 4" descr="My Mischievous Journey Home: Odysseus and the Battle of the Cyclo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71264"/>
            <a:ext cx="5652120" cy="308673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6381328"/>
            <a:ext cx="2483768" cy="461665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err="1" smtClean="0"/>
              <a:t>Theseus</a:t>
            </a:r>
            <a:endParaRPr lang="en-GB" sz="24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491880" y="6396335"/>
            <a:ext cx="5652120" cy="461665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Odysseus</a:t>
            </a:r>
            <a:endParaRPr lang="en-GB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851919" cy="584775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English </a:t>
            </a:r>
            <a:r>
              <a:rPr lang="en-US" sz="32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SPaG</a:t>
            </a:r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starter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920" y="0"/>
            <a:ext cx="5292081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Speech</a:t>
            </a:r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Dialogue 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0688"/>
            <a:ext cx="91440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Look at this </a:t>
            </a:r>
            <a:r>
              <a:rPr lang="en-GB" sz="2800" dirty="0" smtClean="0">
                <a:latin typeface="Comic Sans MS" pitchFamily="66" charset="0"/>
              </a:rPr>
              <a:t>direct speech sentence</a:t>
            </a:r>
            <a:r>
              <a:rPr lang="en-GB" sz="2800" dirty="0" smtClean="0">
                <a:latin typeface="Comic Sans MS" pitchFamily="66" charset="0"/>
              </a:rPr>
              <a:t>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196752"/>
            <a:ext cx="9144000" cy="10156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dirty="0" smtClean="0">
                <a:latin typeface="Comic Sans MS" pitchFamily="66" charset="0"/>
              </a:rPr>
              <a:t>“What if he wakes up?” announced </a:t>
            </a:r>
            <a:r>
              <a:rPr lang="en-GB" sz="3000" dirty="0" err="1" smtClean="0">
                <a:latin typeface="Comic Sans MS" pitchFamily="66" charset="0"/>
              </a:rPr>
              <a:t>Eurylochus</a:t>
            </a:r>
            <a:r>
              <a:rPr lang="en-GB" sz="3000" dirty="0" smtClean="0">
                <a:latin typeface="Comic Sans MS" pitchFamily="66" charset="0"/>
              </a:rPr>
              <a:t> </a:t>
            </a:r>
            <a:r>
              <a:rPr lang="en-GB" sz="3000" dirty="0" smtClean="0">
                <a:latin typeface="Comic Sans MS" pitchFamily="66" charset="0"/>
              </a:rPr>
              <a:t>in panic.</a:t>
            </a:r>
            <a:endParaRPr lang="en-GB" sz="3000" dirty="0" smtClean="0">
              <a:latin typeface="Comic Sans MS" pitchFamily="66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652120" y="188640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79512" y="2348880"/>
            <a:ext cx="8784976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When writing a </a:t>
            </a:r>
            <a:r>
              <a:rPr lang="en-GB" sz="2000" dirty="0" smtClean="0">
                <a:latin typeface="Comic Sans MS" pitchFamily="66" charset="0"/>
              </a:rPr>
              <a:t>direct speech sentence</a:t>
            </a:r>
            <a:r>
              <a:rPr lang="en-GB" sz="2000" dirty="0" smtClean="0">
                <a:latin typeface="Comic Sans MS" pitchFamily="66" charset="0"/>
              </a:rPr>
              <a:t>, you need to use the speech punctuation around the spoken part.</a:t>
            </a:r>
          </a:p>
          <a:p>
            <a:r>
              <a:rPr lang="en-GB" sz="2000" i="1" dirty="0" smtClean="0">
                <a:latin typeface="Comic Sans MS" pitchFamily="66" charset="0"/>
              </a:rPr>
              <a:t>*Use different synonyms for ‘said’.</a:t>
            </a:r>
            <a:endParaRPr lang="en-GB" sz="2000" i="1" dirty="0" smtClean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382432"/>
            <a:ext cx="9144000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dirty="0" err="1" smtClean="0">
                <a:latin typeface="Comic Sans MS" pitchFamily="66" charset="0"/>
              </a:rPr>
              <a:t>Eurylochus</a:t>
            </a:r>
            <a:r>
              <a:rPr lang="en-GB" sz="3000" dirty="0" smtClean="0">
                <a:latin typeface="Comic Sans MS" pitchFamily="66" charset="0"/>
              </a:rPr>
              <a:t>: (panicking) What if he wakes up? </a:t>
            </a:r>
            <a:endParaRPr lang="en-GB" sz="3000" dirty="0" smtClean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806368"/>
            <a:ext cx="9144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Comic Sans MS" pitchFamily="66" charset="0"/>
              </a:rPr>
              <a:t>Let’s turn it into </a:t>
            </a:r>
            <a:r>
              <a:rPr lang="en-GB" sz="2600" dirty="0" smtClean="0">
                <a:latin typeface="Comic Sans MS" pitchFamily="66" charset="0"/>
              </a:rPr>
              <a:t>a piece of dialogue from a script.</a:t>
            </a:r>
            <a:endParaRPr lang="en-GB" sz="2600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5085184"/>
            <a:ext cx="8784976" cy="13234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When writing a </a:t>
            </a:r>
            <a:r>
              <a:rPr lang="en-GB" sz="2000" dirty="0" smtClean="0">
                <a:latin typeface="Comic Sans MS" pitchFamily="66" charset="0"/>
              </a:rPr>
              <a:t>piece of dialogue for a script</a:t>
            </a:r>
            <a:r>
              <a:rPr lang="en-GB" sz="2000" dirty="0" smtClean="0">
                <a:latin typeface="Comic Sans MS" pitchFamily="66" charset="0"/>
              </a:rPr>
              <a:t>, </a:t>
            </a:r>
            <a:r>
              <a:rPr lang="en-GB" sz="2000" dirty="0" smtClean="0">
                <a:latin typeface="Comic Sans MS" pitchFamily="66" charset="0"/>
              </a:rPr>
              <a:t>we </a:t>
            </a:r>
            <a:r>
              <a:rPr lang="en-GB" sz="2000" dirty="0" smtClean="0">
                <a:latin typeface="Comic Sans MS" pitchFamily="66" charset="0"/>
              </a:rPr>
              <a:t>DON’T need </a:t>
            </a:r>
            <a:r>
              <a:rPr lang="en-GB" sz="2000" dirty="0" smtClean="0">
                <a:latin typeface="Comic Sans MS" pitchFamily="66" charset="0"/>
              </a:rPr>
              <a:t>to use speech </a:t>
            </a:r>
            <a:r>
              <a:rPr lang="en-GB" sz="2000" dirty="0" smtClean="0">
                <a:latin typeface="Comic Sans MS" pitchFamily="66" charset="0"/>
              </a:rPr>
              <a:t>punctuation.</a:t>
            </a:r>
          </a:p>
          <a:p>
            <a:r>
              <a:rPr lang="en-GB" sz="2000" i="1" dirty="0" smtClean="0">
                <a:latin typeface="Comic Sans MS" pitchFamily="66" charset="0"/>
              </a:rPr>
              <a:t>*The words in brackets tell us how the words were spoken or the actions of that person</a:t>
            </a:r>
            <a:endParaRPr lang="en-GB" sz="2000" i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670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851919" cy="584775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English </a:t>
            </a:r>
            <a:r>
              <a:rPr lang="en-US" sz="32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SPaG</a:t>
            </a:r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starter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920" y="0"/>
            <a:ext cx="5292081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Dialogue                 Speech 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0688"/>
            <a:ext cx="91440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Look at this </a:t>
            </a:r>
            <a:r>
              <a:rPr lang="en-GB" sz="2800" dirty="0" smtClean="0">
                <a:latin typeface="Comic Sans MS" pitchFamily="66" charset="0"/>
              </a:rPr>
              <a:t>direct speech sentence.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196752"/>
            <a:ext cx="9144000" cy="10156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dirty="0" smtClean="0">
                <a:latin typeface="Comic Sans MS" pitchFamily="66" charset="0"/>
              </a:rPr>
              <a:t>“</a:t>
            </a:r>
            <a:r>
              <a:rPr lang="en-GB" sz="3000" dirty="0" err="1" smtClean="0">
                <a:latin typeface="Comic Sans MS" pitchFamily="66" charset="0"/>
              </a:rPr>
              <a:t>Mmmm</a:t>
            </a:r>
            <a:r>
              <a:rPr lang="en-GB" sz="3000" dirty="0" smtClean="0">
                <a:latin typeface="Comic Sans MS" pitchFamily="66" charset="0"/>
              </a:rPr>
              <a:t> – lovely!” </a:t>
            </a:r>
            <a:r>
              <a:rPr lang="en-GB" sz="3000" dirty="0" err="1" smtClean="0">
                <a:latin typeface="Comic Sans MS" pitchFamily="66" charset="0"/>
              </a:rPr>
              <a:t>Polyphemus</a:t>
            </a:r>
            <a:r>
              <a:rPr lang="en-GB" sz="3000" dirty="0" smtClean="0">
                <a:latin typeface="Comic Sans MS" pitchFamily="66" charset="0"/>
              </a:rPr>
              <a:t> stated, licking his lips. “Be even nicer cooked.”</a:t>
            </a:r>
            <a:endParaRPr lang="en-GB" sz="3000" dirty="0" smtClean="0">
              <a:latin typeface="Comic Sans MS" pitchFamily="66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012160" y="188640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0" y="3717032"/>
            <a:ext cx="9144000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3000" dirty="0" smtClean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140968"/>
            <a:ext cx="9144000" cy="4770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Comic Sans MS" pitchFamily="66" charset="0"/>
              </a:rPr>
              <a:t>Can you turn it into </a:t>
            </a:r>
            <a:r>
              <a:rPr lang="en-GB" sz="2500" dirty="0" smtClean="0">
                <a:latin typeface="Comic Sans MS" pitchFamily="66" charset="0"/>
              </a:rPr>
              <a:t>a piece of dialogue from a script?</a:t>
            </a:r>
            <a:endParaRPr lang="en-GB" sz="2500" dirty="0"/>
          </a:p>
        </p:txBody>
      </p:sp>
      <p:sp>
        <p:nvSpPr>
          <p:cNvPr id="18" name="Down Arrow 17"/>
          <p:cNvSpPr/>
          <p:nvPr/>
        </p:nvSpPr>
        <p:spPr>
          <a:xfrm>
            <a:off x="4499992" y="2348880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67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851919" cy="584775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English </a:t>
            </a:r>
            <a:r>
              <a:rPr lang="en-US" sz="32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SPaG</a:t>
            </a:r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starter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920" y="0"/>
            <a:ext cx="5292081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Dialogue                 Speech 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0688"/>
            <a:ext cx="91440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Look at this </a:t>
            </a:r>
            <a:r>
              <a:rPr lang="en-GB" sz="2800" dirty="0" smtClean="0">
                <a:latin typeface="Comic Sans MS" pitchFamily="66" charset="0"/>
              </a:rPr>
              <a:t>direct speech sentence.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196752"/>
            <a:ext cx="9144000" cy="10156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dirty="0" smtClean="0">
                <a:latin typeface="Comic Sans MS" pitchFamily="66" charset="0"/>
              </a:rPr>
              <a:t>Odysseus shouted back loudly. “Stop! You monster!”</a:t>
            </a:r>
            <a:endParaRPr lang="en-GB" sz="3000" dirty="0" smtClean="0">
              <a:latin typeface="Comic Sans MS" pitchFamily="66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012160" y="188640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0" y="3717032"/>
            <a:ext cx="9144000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3000" dirty="0" smtClean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140968"/>
            <a:ext cx="9144000" cy="4770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Comic Sans MS" pitchFamily="66" charset="0"/>
              </a:rPr>
              <a:t>Can you turn it into </a:t>
            </a:r>
            <a:r>
              <a:rPr lang="en-GB" sz="2500" dirty="0" smtClean="0">
                <a:latin typeface="Comic Sans MS" pitchFamily="66" charset="0"/>
              </a:rPr>
              <a:t>a piece of dialogue from a script?</a:t>
            </a:r>
            <a:endParaRPr lang="en-GB" sz="2500" dirty="0"/>
          </a:p>
        </p:txBody>
      </p:sp>
      <p:sp>
        <p:nvSpPr>
          <p:cNvPr id="18" name="Down Arrow 17"/>
          <p:cNvSpPr/>
          <p:nvPr/>
        </p:nvSpPr>
        <p:spPr>
          <a:xfrm>
            <a:off x="4499992" y="2348880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67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he Story of Theseus (The Athenian Hero) Greek Mythology - See U ..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836713"/>
            <a:ext cx="2592286" cy="20882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21510" name="Picture 6" descr="King of Ithaca (Adventures of Odysseus /Ulysses ) - Ancient Greek ...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3" y="836712"/>
            <a:ext cx="3275857" cy="2088232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861774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Ancient Greek </a:t>
            </a:r>
            <a:r>
              <a:rPr lang="en-US" sz="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mythical </a:t>
            </a:r>
            <a:r>
              <a:rPr lang="en-US" sz="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heroes</a:t>
            </a:r>
            <a:endParaRPr lang="en-US" sz="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908720"/>
            <a:ext cx="3240360" cy="2015936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00" dirty="0" smtClean="0">
                <a:solidFill>
                  <a:schemeClr val="bg1"/>
                </a:solidFill>
                <a:latin typeface="Lucida Handwriting" pitchFamily="66" charset="0"/>
              </a:rPr>
              <a:t>What do you know about these 2 ancient Greek mythical heroes?</a:t>
            </a:r>
            <a:endParaRPr lang="en-GB" sz="25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499992" y="3068960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512" y="3068960"/>
            <a:ext cx="4104456" cy="2808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_________________________________</a:t>
            </a:r>
          </a:p>
          <a:p>
            <a:pPr>
              <a:buFont typeface="Arial" pitchFamily="34" charset="0"/>
              <a:buChar char="•"/>
            </a:pPr>
            <a:endParaRPr lang="en-GB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_________________________________</a:t>
            </a:r>
          </a:p>
          <a:p>
            <a:pPr>
              <a:buFont typeface="Arial" pitchFamily="34" charset="0"/>
              <a:buChar char="•"/>
            </a:pPr>
            <a:endParaRPr lang="en-GB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_________________________________</a:t>
            </a:r>
          </a:p>
          <a:p>
            <a:pPr>
              <a:buFont typeface="Arial" pitchFamily="34" charset="0"/>
              <a:buChar char="•"/>
            </a:pPr>
            <a:endParaRPr lang="en-GB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_________________________________</a:t>
            </a:r>
          </a:p>
          <a:p>
            <a:pPr>
              <a:buFont typeface="Arial" pitchFamily="34" charset="0"/>
              <a:buChar char="•"/>
            </a:pPr>
            <a:endParaRPr lang="en-GB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_________________________________</a:t>
            </a:r>
          </a:p>
          <a:p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16016" y="2996952"/>
            <a:ext cx="4248472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__________________________________</a:t>
            </a:r>
          </a:p>
          <a:p>
            <a:pPr>
              <a:buFont typeface="Arial" pitchFamily="34" charset="0"/>
              <a:buChar char="•"/>
            </a:pPr>
            <a:endParaRPr lang="en-GB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__________________________________</a:t>
            </a:r>
          </a:p>
          <a:p>
            <a:pPr>
              <a:buFont typeface="Arial" pitchFamily="34" charset="0"/>
              <a:buChar char="•"/>
            </a:pPr>
            <a:endParaRPr lang="en-GB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__________________________________</a:t>
            </a:r>
          </a:p>
          <a:p>
            <a:endParaRPr lang="en-GB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__________________________________</a:t>
            </a:r>
          </a:p>
          <a:p>
            <a:pPr>
              <a:buFont typeface="Arial" pitchFamily="34" charset="0"/>
              <a:buChar char="•"/>
            </a:pPr>
            <a:endParaRPr lang="en-GB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__________________________________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5996226"/>
            <a:ext cx="9144000" cy="86177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b="1" dirty="0" smtClean="0"/>
              <a:t>Click on the two images above to learn more about these two heroic characters.</a:t>
            </a:r>
            <a:endParaRPr lang="en-GB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23928" y="0"/>
            <a:ext cx="5220072" cy="1508105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Who do you think was the most heroic? </a:t>
            </a:r>
          </a:p>
          <a:p>
            <a:pPr algn="ctr"/>
            <a:r>
              <a:rPr lang="en-US" sz="28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Why?</a:t>
            </a:r>
            <a:endParaRPr lang="en-US" sz="28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146" name="Picture 2" descr="Greek myths: Brave heroes and courageous warriors | KidsNew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3398980" cy="5229200"/>
          </a:xfrm>
          <a:prstGeom prst="rect">
            <a:avLst/>
          </a:prstGeom>
          <a:noFill/>
        </p:spPr>
      </p:pic>
      <p:pic>
        <p:nvPicPr>
          <p:cNvPr id="6148" name="Picture 4" descr="Odysseus was a legendary Greekking of Ithaca and the hero of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3" y="2204864"/>
            <a:ext cx="2687233" cy="369763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96136" y="616530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lgerian" pitchFamily="82" charset="0"/>
              </a:rPr>
              <a:t>ODYSSEUS</a:t>
            </a:r>
            <a:endParaRPr lang="en-GB" sz="2800" dirty="0">
              <a:latin typeface="Algerian" pitchFamily="82" charset="0"/>
            </a:endParaRPr>
          </a:p>
        </p:txBody>
      </p:sp>
      <p:pic>
        <p:nvPicPr>
          <p:cNvPr id="6150" name="Picture 6" descr="Georgie 🙋🏽‍♀️🍋 JustTeachUK on Twitter: &quot;Another little gem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923928" cy="150744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1760" y="6381328"/>
            <a:ext cx="4608512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2699792" y="6453336"/>
            <a:ext cx="432048" cy="4046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851920" y="6453336"/>
            <a:ext cx="432048" cy="4046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076056" y="6453336"/>
            <a:ext cx="432048" cy="4046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228184" y="6453336"/>
            <a:ext cx="432048" cy="4046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Georgie 🙋🏽‍♀️🍋 JustTeachUK on Twitter: &quot;Another little gem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990552" cy="76470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0" y="836712"/>
            <a:ext cx="9144000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50" b="1" u="sng" dirty="0" smtClean="0">
                <a:solidFill>
                  <a:schemeClr val="tx1"/>
                </a:solidFill>
                <a:latin typeface="Comic Sans MS" pitchFamily="66" charset="0"/>
              </a:rPr>
              <a:t>PERSUADE</a:t>
            </a:r>
            <a:r>
              <a:rPr lang="en-GB" sz="1950" dirty="0" smtClean="0">
                <a:solidFill>
                  <a:schemeClr val="tx1"/>
                </a:solidFill>
                <a:latin typeface="Comic Sans MS" pitchFamily="66" charset="0"/>
              </a:rPr>
              <a:t> the judges that</a:t>
            </a:r>
            <a:r>
              <a:rPr lang="en-GB" sz="195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GB" sz="1950" b="1" u="sng" dirty="0" smtClean="0">
                <a:solidFill>
                  <a:schemeClr val="tx1"/>
                </a:solidFill>
                <a:latin typeface="Comic Sans MS" pitchFamily="66" charset="0"/>
              </a:rPr>
              <a:t>YOU</a:t>
            </a:r>
            <a:r>
              <a:rPr lang="en-GB" sz="195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GB" sz="1950" dirty="0" smtClean="0">
                <a:solidFill>
                  <a:schemeClr val="tx1"/>
                </a:solidFill>
                <a:latin typeface="Comic Sans MS" pitchFamily="66" charset="0"/>
              </a:rPr>
              <a:t>were the most heroic Ancient Greek hero.</a:t>
            </a:r>
          </a:p>
          <a:p>
            <a:pPr algn="ctr"/>
            <a:r>
              <a:rPr lang="en-GB" sz="1900" i="1" dirty="0" smtClean="0">
                <a:solidFill>
                  <a:srgbClr val="FF0000"/>
                </a:solidFill>
                <a:latin typeface="Comic Sans MS" pitchFamily="66" charset="0"/>
              </a:rPr>
              <a:t>*What made you the most heroic? Why were you better than the other hero?</a:t>
            </a:r>
            <a:endParaRPr lang="en-GB" sz="19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1720" y="0"/>
            <a:ext cx="7092280" cy="738664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Are you </a:t>
            </a:r>
            <a:r>
              <a:rPr lang="en-US" sz="42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Theseus</a:t>
            </a:r>
            <a:r>
              <a:rPr lang="en-US" sz="4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or Odysseus?</a:t>
            </a:r>
            <a:endParaRPr lang="en-US" sz="4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140968"/>
            <a:ext cx="1115616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653136"/>
            <a:ext cx="1115616" cy="16004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Image of my chosen ancient Greek hero</a:t>
            </a:r>
          </a:p>
          <a:p>
            <a:pPr algn="ctr"/>
            <a:endParaRPr lang="en-GB" sz="1400" b="1" dirty="0" smtClean="0"/>
          </a:p>
          <a:p>
            <a:pPr algn="ctr"/>
            <a:r>
              <a:rPr lang="en-GB" sz="1400" b="1" dirty="0" smtClean="0"/>
              <a:t>(</a:t>
            </a:r>
            <a:r>
              <a:rPr lang="en-GB" sz="1400" b="1" dirty="0" err="1" smtClean="0"/>
              <a:t>Theseus</a:t>
            </a:r>
            <a:r>
              <a:rPr lang="en-GB" sz="1400" b="1" dirty="0" smtClean="0"/>
              <a:t> or Odysseus)</a:t>
            </a:r>
            <a:endParaRPr lang="en-GB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87624" y="1556792"/>
            <a:ext cx="7776864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556792"/>
            <a:ext cx="1115616" cy="147732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Click inside the box to start to type.</a:t>
            </a:r>
            <a:endParaRPr lang="en-GB" dirty="0"/>
          </a:p>
        </p:txBody>
      </p:sp>
      <p:sp>
        <p:nvSpPr>
          <p:cNvPr id="14" name="Right Arrow 13"/>
          <p:cNvSpPr/>
          <p:nvPr/>
        </p:nvSpPr>
        <p:spPr>
          <a:xfrm>
            <a:off x="683568" y="1700808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377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77</cp:revision>
  <cp:lastPrinted>2020-02-26T16:02:50Z</cp:lastPrinted>
  <dcterms:created xsi:type="dcterms:W3CDTF">2018-08-22T10:36:32Z</dcterms:created>
  <dcterms:modified xsi:type="dcterms:W3CDTF">2020-05-10T14:19:46Z</dcterms:modified>
</cp:coreProperties>
</file>