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82" r:id="rId4"/>
    <p:sldId id="283" r:id="rId5"/>
    <p:sldId id="284" r:id="rId6"/>
    <p:sldId id="266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68" d="100"/>
          <a:sy n="68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bc.co.uk/teach/school-radio/ks2-primary-history-ancient-greece-odysseus-and-the-cyclops/znknxy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8156633"/>
              </p:ext>
            </p:extLst>
          </p:nvPr>
        </p:nvGraphicFramePr>
        <p:xfrm>
          <a:off x="0" y="908720"/>
          <a:ext cx="9144000" cy="249110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32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(Ancient Greek 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Mythical</a:t>
                      </a:r>
                      <a:r>
                        <a:rPr lang="en-GB" sz="20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Hero – Odysseus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0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Monday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11</a:t>
                      </a:r>
                      <a:r>
                        <a:rPr lang="en-GB" sz="20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May 2020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1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GB" sz="21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100" b="1" i="1" u="sng" dirty="0" err="1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Speech and dialogue</a:t>
                      </a:r>
                      <a:endParaRPr lang="en-GB" sz="2100" b="1" i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2100" b="1" dirty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1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GB" sz="21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en-GB" sz="21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convert dialogue into </a:t>
                      </a:r>
                      <a:r>
                        <a:rPr lang="en-GB" sz="21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direct speech sentences </a:t>
                      </a:r>
                      <a:r>
                        <a:rPr lang="en-GB" sz="21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using correct punctuation.</a:t>
                      </a:r>
                      <a:endParaRPr lang="en-GB" sz="2100" b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</a:t>
                      </a: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can explain the heroic actions of</a:t>
                      </a:r>
                      <a:r>
                        <a:rPr lang="en-GB" sz="21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the ancient Greek mythical hero Odysseus.</a:t>
                      </a:r>
                      <a:endParaRPr lang="en-GB" sz="21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AutoShape 2" descr="How to Write a Play Script (with Pictures)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Image titled Write a Play Script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4" name="Picture 2" descr="Odysseus and the Cyclops by Cari Mei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2810365" cy="3429000"/>
          </a:xfrm>
          <a:prstGeom prst="rect">
            <a:avLst/>
          </a:prstGeom>
          <a:noFill/>
        </p:spPr>
      </p:pic>
      <p:pic>
        <p:nvPicPr>
          <p:cNvPr id="8196" name="Picture 4" descr="Journal Entry #3: Polyphemus the Cyclops - Collin Sharp _ Student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7977" y="3429000"/>
            <a:ext cx="5176023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 Nelly, Cameron, Lucy, Elizabeth, Cassie and Megan</a:t>
            </a:r>
            <a:endParaRPr lang="en-US" sz="2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6672"/>
            <a:ext cx="9144000" cy="3539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err="1" smtClean="0">
                <a:latin typeface="Comic Sans MS" pitchFamily="66" charset="0"/>
              </a:rPr>
              <a:t>Polyphemus</a:t>
            </a:r>
            <a:r>
              <a:rPr lang="en-GB" sz="1700" dirty="0" smtClean="0">
                <a:latin typeface="Comic Sans MS" pitchFamily="66" charset="0"/>
              </a:rPr>
              <a:t>: (loudly) Let’s be </a:t>
            </a:r>
            <a:r>
              <a:rPr lang="en-GB" sz="1700" dirty="0" err="1" smtClean="0">
                <a:latin typeface="Comic Sans MS" pitchFamily="66" charset="0"/>
              </a:rPr>
              <a:t>havin</a:t>
            </a:r>
            <a:r>
              <a:rPr lang="en-GB" sz="1700" dirty="0" smtClean="0">
                <a:latin typeface="Comic Sans MS" pitchFamily="66" charset="0"/>
              </a:rPr>
              <a:t>’ you!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84784"/>
            <a:ext cx="9144000" cy="6155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latin typeface="Comic Sans MS" pitchFamily="66" charset="0"/>
              </a:rPr>
              <a:t>Odysseus</a:t>
            </a:r>
            <a:r>
              <a:rPr lang="en-GB" sz="1700" dirty="0" smtClean="0">
                <a:latin typeface="Comic Sans MS" pitchFamily="66" charset="0"/>
              </a:rPr>
              <a:t>: (handing </a:t>
            </a:r>
            <a:r>
              <a:rPr lang="en-GB" sz="1700" dirty="0" err="1" smtClean="0">
                <a:latin typeface="Comic Sans MS" pitchFamily="66" charset="0"/>
              </a:rPr>
              <a:t>Polyphemus</a:t>
            </a:r>
            <a:r>
              <a:rPr lang="en-GB" sz="1700" dirty="0" smtClean="0">
                <a:latin typeface="Comic Sans MS" pitchFamily="66" charset="0"/>
              </a:rPr>
              <a:t> a drink) Cyclops - you might like to wash your meal down with wine.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32856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80928"/>
            <a:ext cx="9144000" cy="3539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err="1" smtClean="0">
                <a:latin typeface="Comic Sans MS" pitchFamily="66" charset="0"/>
              </a:rPr>
              <a:t>Polyphemus</a:t>
            </a:r>
            <a:r>
              <a:rPr lang="en-GB" sz="1700" dirty="0" smtClean="0">
                <a:latin typeface="Comic Sans MS" pitchFamily="66" charset="0"/>
              </a:rPr>
              <a:t>: (grabbing the drink) Don’t mind if I do. Cheers!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140968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789040"/>
            <a:ext cx="9144000" cy="3539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latin typeface="Comic Sans MS" pitchFamily="66" charset="0"/>
              </a:rPr>
              <a:t>Odysseus</a:t>
            </a:r>
            <a:r>
              <a:rPr lang="en-GB" sz="1700" dirty="0" smtClean="0">
                <a:latin typeface="Comic Sans MS" pitchFamily="66" charset="0"/>
              </a:rPr>
              <a:t>: So you’ve never tasted wine before?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149080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797152"/>
            <a:ext cx="9144000" cy="3539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err="1" smtClean="0">
                <a:latin typeface="Comic Sans MS" pitchFamily="66" charset="0"/>
              </a:rPr>
              <a:t>Polyphemus</a:t>
            </a:r>
            <a:r>
              <a:rPr lang="en-GB" sz="1700" dirty="0" smtClean="0">
                <a:latin typeface="Comic Sans MS" pitchFamily="66" charset="0"/>
              </a:rPr>
              <a:t>: (angrily) I’ll get you! </a:t>
            </a:r>
            <a:r>
              <a:rPr lang="en-GB" sz="1700" dirty="0" err="1" smtClean="0">
                <a:latin typeface="Comic Sans MS" pitchFamily="66" charset="0"/>
              </a:rPr>
              <a:t>Arrrgghhh</a:t>
            </a:r>
            <a:r>
              <a:rPr lang="en-GB" sz="1700" dirty="0" smtClean="0">
                <a:latin typeface="Comic Sans MS" pitchFamily="66" charset="0"/>
              </a:rPr>
              <a:t>!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157192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882407"/>
            <a:ext cx="9144000" cy="3539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700" b="1" u="sng" dirty="0" smtClean="0">
                <a:latin typeface="Comic Sans MS" pitchFamily="66" charset="0"/>
              </a:rPr>
              <a:t>Odysseus</a:t>
            </a:r>
            <a:r>
              <a:rPr lang="en-GB" sz="1700" dirty="0" smtClean="0">
                <a:latin typeface="Comic Sans MS" pitchFamily="66" charset="0"/>
              </a:rPr>
              <a:t>: (looking up) Goddess Athena. Will you guide me home to my wife and son?</a:t>
            </a:r>
            <a:endParaRPr lang="en-GB" sz="17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242447"/>
            <a:ext cx="9144000" cy="353943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7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atin typeface="Comic Sans MS" pitchFamily="66" charset="0"/>
              </a:rPr>
              <a:t> Heidi, Amy, Reuben, Ruby, Jack, Bethany and Lily</a:t>
            </a:r>
            <a:endParaRPr lang="en-US" sz="2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6672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err="1" smtClean="0">
                <a:latin typeface="Comic Sans MS" pitchFamily="66" charset="0"/>
              </a:rPr>
              <a:t>Polyphemus</a:t>
            </a:r>
            <a:r>
              <a:rPr lang="en-GB" sz="1400" dirty="0" smtClean="0">
                <a:latin typeface="Comic Sans MS" pitchFamily="66" charset="0"/>
              </a:rPr>
              <a:t>: (loudly) Let’s be </a:t>
            </a:r>
            <a:r>
              <a:rPr lang="en-GB" sz="1400" dirty="0" err="1" smtClean="0">
                <a:latin typeface="Comic Sans MS" pitchFamily="66" charset="0"/>
              </a:rPr>
              <a:t>havin</a:t>
            </a:r>
            <a:r>
              <a:rPr lang="en-GB" sz="1400" dirty="0" smtClean="0">
                <a:latin typeface="Comic Sans MS" pitchFamily="66" charset="0"/>
              </a:rPr>
              <a:t>’ you!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4704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40768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Comic Sans MS" pitchFamily="66" charset="0"/>
              </a:rPr>
              <a:t>Odysseus</a:t>
            </a:r>
            <a:r>
              <a:rPr lang="en-GB" sz="1400" dirty="0" smtClean="0">
                <a:latin typeface="Comic Sans MS" pitchFamily="66" charset="0"/>
              </a:rPr>
              <a:t>: (handing </a:t>
            </a:r>
            <a:r>
              <a:rPr lang="en-GB" sz="1400" dirty="0" err="1" smtClean="0">
                <a:latin typeface="Comic Sans MS" pitchFamily="66" charset="0"/>
              </a:rPr>
              <a:t>Polyphemus</a:t>
            </a:r>
            <a:r>
              <a:rPr lang="en-GB" sz="1400" dirty="0" smtClean="0">
                <a:latin typeface="Comic Sans MS" pitchFamily="66" charset="0"/>
              </a:rPr>
              <a:t> a drink) Cyclops - you might like to wash your meal down with wine.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4864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err="1" smtClean="0">
                <a:latin typeface="Comic Sans MS" pitchFamily="66" charset="0"/>
              </a:rPr>
              <a:t>Polyphemus</a:t>
            </a:r>
            <a:r>
              <a:rPr lang="en-GB" sz="1400" dirty="0" smtClean="0">
                <a:latin typeface="Comic Sans MS" pitchFamily="66" charset="0"/>
              </a:rPr>
              <a:t>: (grabbing the drink) Don’t mind if I do. Cheers!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92896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68960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Comic Sans MS" pitchFamily="66" charset="0"/>
              </a:rPr>
              <a:t>Odysseus</a:t>
            </a:r>
            <a:r>
              <a:rPr lang="en-GB" sz="1400" dirty="0" smtClean="0">
                <a:latin typeface="Comic Sans MS" pitchFamily="66" charset="0"/>
              </a:rPr>
              <a:t>: So you’ve never tasted wine before?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356992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933056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err="1" smtClean="0">
                <a:latin typeface="Comic Sans MS" pitchFamily="66" charset="0"/>
              </a:rPr>
              <a:t>Polyphemus</a:t>
            </a:r>
            <a:r>
              <a:rPr lang="en-GB" sz="1400" dirty="0" smtClean="0">
                <a:latin typeface="Comic Sans MS" pitchFamily="66" charset="0"/>
              </a:rPr>
              <a:t>: (angrily) I’ll get you! </a:t>
            </a:r>
            <a:r>
              <a:rPr lang="en-GB" sz="1400" dirty="0" err="1" smtClean="0">
                <a:latin typeface="Comic Sans MS" pitchFamily="66" charset="0"/>
              </a:rPr>
              <a:t>Arrrgghhh</a:t>
            </a:r>
            <a:r>
              <a:rPr lang="en-GB" sz="1400" dirty="0" smtClean="0">
                <a:latin typeface="Comic Sans MS" pitchFamily="66" charset="0"/>
              </a:rPr>
              <a:t>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221088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733256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Comic Sans MS" pitchFamily="66" charset="0"/>
              </a:rPr>
              <a:t>Odysseus</a:t>
            </a:r>
            <a:r>
              <a:rPr lang="en-GB" sz="1400" dirty="0" smtClean="0">
                <a:latin typeface="Comic Sans MS" pitchFamily="66" charset="0"/>
              </a:rPr>
              <a:t>: (looking up) Goddess Athena. Will you guide me home to my wife and son?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021288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797152"/>
            <a:ext cx="9144000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 err="1" smtClean="0">
                <a:latin typeface="Comic Sans MS" pitchFamily="66" charset="0"/>
              </a:rPr>
              <a:t>Eurylochus</a:t>
            </a:r>
            <a:r>
              <a:rPr lang="en-GB" sz="1400" dirty="0" smtClean="0">
                <a:latin typeface="Comic Sans MS" pitchFamily="66" charset="0"/>
              </a:rPr>
              <a:t>: (in amazement) Odysseus, you’re a genius!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085184"/>
            <a:ext cx="9144000" cy="30777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Dialogue                 Speech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</a:t>
            </a:r>
            <a:r>
              <a:rPr lang="en-GB" sz="2800" dirty="0" smtClean="0">
                <a:latin typeface="Comic Sans MS" pitchFamily="66" charset="0"/>
              </a:rPr>
              <a:t>this sentence taken from a script.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err="1" smtClean="0">
                <a:latin typeface="Comic Sans MS" pitchFamily="66" charset="0"/>
              </a:rPr>
              <a:t>Theseus</a:t>
            </a:r>
            <a:r>
              <a:rPr lang="en-GB" sz="3000" dirty="0" smtClean="0">
                <a:latin typeface="Comic Sans MS" pitchFamily="66" charset="0"/>
              </a:rPr>
              <a:t>: (urgently) Quick, let’s get out of here 		and back to Athens.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2160" y="18864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79512" y="2348880"/>
            <a:ext cx="8784976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a script, there is </a:t>
            </a:r>
            <a:r>
              <a:rPr lang="en-GB" sz="2000" b="1" u="sng" dirty="0" smtClean="0">
                <a:latin typeface="Comic Sans MS" pitchFamily="66" charset="0"/>
              </a:rPr>
              <a:t>NO</a:t>
            </a:r>
            <a:r>
              <a:rPr lang="en-GB" sz="2000" dirty="0" smtClean="0">
                <a:latin typeface="Comic Sans MS" pitchFamily="66" charset="0"/>
              </a:rPr>
              <a:t> need for speech punctuation (“ “). </a:t>
            </a:r>
          </a:p>
          <a:p>
            <a:r>
              <a:rPr lang="en-GB" sz="2000" dirty="0" smtClean="0">
                <a:latin typeface="Comic Sans MS" pitchFamily="66" charset="0"/>
              </a:rPr>
              <a:t>Why do you think this is?</a:t>
            </a:r>
          </a:p>
          <a:p>
            <a:r>
              <a:rPr lang="en-GB" sz="2000" dirty="0" smtClean="0">
                <a:latin typeface="Comic Sans MS" pitchFamily="66" charset="0"/>
              </a:rPr>
              <a:t>The adverb in brackets explains how the actor needs to speak.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82432"/>
            <a:ext cx="9144000" cy="10156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</a:t>
            </a:r>
            <a:r>
              <a:rPr lang="en-GB" sz="3000" dirty="0" smtClean="0">
                <a:latin typeface="Comic Sans MS" pitchFamily="66" charset="0"/>
              </a:rPr>
              <a:t>Quick, let’s get out of here and back to   	       Athens,” </a:t>
            </a:r>
            <a:r>
              <a:rPr lang="en-GB" sz="3000" dirty="0" err="1" smtClean="0">
                <a:latin typeface="Comic Sans MS" pitchFamily="66" charset="0"/>
              </a:rPr>
              <a:t>Theseus</a:t>
            </a:r>
            <a:r>
              <a:rPr lang="en-GB" sz="3000" dirty="0" smtClean="0">
                <a:latin typeface="Comic Sans MS" pitchFamily="66" charset="0"/>
              </a:rPr>
              <a:t> announced urgently.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06368"/>
            <a:ext cx="9144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Let’s turn it into a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direct speech sentence </a:t>
            </a:r>
            <a:r>
              <a:rPr lang="en-GB" sz="2600" dirty="0" smtClean="0">
                <a:latin typeface="Comic Sans MS" pitchFamily="66" charset="0"/>
              </a:rPr>
              <a:t>from a story.</a:t>
            </a:r>
            <a:endParaRPr lang="en-GB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5534561"/>
            <a:ext cx="8784976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a story, we need to use speech punctuation to show the words that have been spoken. </a:t>
            </a:r>
          </a:p>
          <a:p>
            <a:r>
              <a:rPr lang="en-GB" sz="2000" dirty="0" smtClean="0">
                <a:latin typeface="Comic Sans MS" pitchFamily="66" charset="0"/>
              </a:rPr>
              <a:t>Notice how the comma has appeared at the end of the speech. </a:t>
            </a:r>
          </a:p>
          <a:p>
            <a:r>
              <a:rPr lang="en-GB" sz="2000" dirty="0" smtClean="0">
                <a:latin typeface="Comic Sans MS" pitchFamily="66" charset="0"/>
              </a:rPr>
              <a:t>Why do you think that is?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7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Dialogue                 Speech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</a:t>
            </a:r>
            <a:r>
              <a:rPr lang="en-GB" sz="2800" dirty="0" smtClean="0">
                <a:latin typeface="Comic Sans MS" pitchFamily="66" charset="0"/>
              </a:rPr>
              <a:t>this sentence taken from a script.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err="1" smtClean="0">
                <a:latin typeface="Comic Sans MS" pitchFamily="66" charset="0"/>
              </a:rPr>
              <a:t>Ariadne</a:t>
            </a:r>
            <a:r>
              <a:rPr lang="en-GB" sz="3000" dirty="0" smtClean="0">
                <a:latin typeface="Comic Sans MS" pitchFamily="66" charset="0"/>
              </a:rPr>
              <a:t>: (pleading) Please take me with you 		      </a:t>
            </a:r>
            <a:r>
              <a:rPr lang="en-GB" sz="3000" dirty="0" err="1" smtClean="0">
                <a:latin typeface="Comic Sans MS" pitchFamily="66" charset="0"/>
              </a:rPr>
              <a:t>Theseus</a:t>
            </a:r>
            <a:r>
              <a:rPr lang="en-GB" sz="3000" dirty="0" smtClean="0">
                <a:latin typeface="Comic Sans MS" pitchFamily="66" charset="0"/>
              </a:rPr>
              <a:t>. I love you!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2160" y="18864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4149080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140968"/>
            <a:ext cx="9144000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Can you turn it into a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direct speech sentence </a:t>
            </a:r>
            <a:r>
              <a:rPr lang="en-GB" sz="2500" dirty="0" smtClean="0">
                <a:latin typeface="Comic Sans MS" pitchFamily="66" charset="0"/>
              </a:rPr>
              <a:t>from a story?</a:t>
            </a:r>
          </a:p>
          <a:p>
            <a:r>
              <a:rPr lang="en-GB" sz="2500" dirty="0" smtClean="0">
                <a:latin typeface="Comic Sans MS" pitchFamily="66" charset="0"/>
              </a:rPr>
              <a:t>(Type in the yellow box)</a:t>
            </a:r>
            <a:endParaRPr lang="en-GB" sz="2500" dirty="0"/>
          </a:p>
        </p:txBody>
      </p:sp>
      <p:sp>
        <p:nvSpPr>
          <p:cNvPr id="18" name="Down Arrow 17"/>
          <p:cNvSpPr/>
          <p:nvPr/>
        </p:nvSpPr>
        <p:spPr>
          <a:xfrm>
            <a:off x="4499992" y="234888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467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Dialogue                 Speech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</a:t>
            </a:r>
            <a:r>
              <a:rPr lang="en-GB" sz="2800" dirty="0" smtClean="0">
                <a:latin typeface="Comic Sans MS" pitchFamily="66" charset="0"/>
              </a:rPr>
              <a:t>this sentence taken from a script.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smtClean="0">
                <a:latin typeface="Comic Sans MS" pitchFamily="66" charset="0"/>
              </a:rPr>
              <a:t>King </a:t>
            </a:r>
            <a:r>
              <a:rPr lang="en-GB" sz="3000" b="1" u="sng" dirty="0" err="1" smtClean="0">
                <a:latin typeface="Comic Sans MS" pitchFamily="66" charset="0"/>
              </a:rPr>
              <a:t>Minos</a:t>
            </a:r>
            <a:r>
              <a:rPr lang="en-GB" sz="3000" dirty="0" smtClean="0">
                <a:latin typeface="Comic Sans MS" pitchFamily="66" charset="0"/>
              </a:rPr>
              <a:t>: (laughing) You think that you can 	  	         defeat my Minotaur? You must be mad!</a:t>
            </a:r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12160" y="188640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4149080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140968"/>
            <a:ext cx="9144000" cy="8617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Can you turn it into a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direct speech sentence </a:t>
            </a:r>
            <a:r>
              <a:rPr lang="en-GB" sz="2500" dirty="0" smtClean="0">
                <a:latin typeface="Comic Sans MS" pitchFamily="66" charset="0"/>
              </a:rPr>
              <a:t>from a story? (Type in the yellow box)</a:t>
            </a:r>
            <a:endParaRPr lang="en-GB" sz="2500" dirty="0"/>
          </a:p>
        </p:txBody>
      </p:sp>
      <p:sp>
        <p:nvSpPr>
          <p:cNvPr id="18" name="Down Arrow 17"/>
          <p:cNvSpPr/>
          <p:nvPr/>
        </p:nvSpPr>
        <p:spPr>
          <a:xfrm>
            <a:off x="4499992" y="234888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467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e Story of Theseus (The Athenian Hero) Greek Mythology - See U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131838" cy="23488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1510" name="Picture 6" descr="King of Ithaca (Adventures of Odysseus /Ulysses ) - Ancient Greek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4028" y="1988840"/>
            <a:ext cx="5839972" cy="3412157"/>
          </a:xfrm>
          <a:prstGeom prst="rect">
            <a:avLst/>
          </a:prstGeom>
          <a:noFill/>
        </p:spPr>
      </p:pic>
      <p:pic>
        <p:nvPicPr>
          <p:cNvPr id="21512" name="Picture 8" descr="The Story of Perseus - Greek Mythology - See u in History - YouTub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3176"/>
            <a:ext cx="3203848" cy="1844823"/>
          </a:xfrm>
          <a:prstGeom prst="rect">
            <a:avLst/>
          </a:prstGeom>
          <a:noFill/>
        </p:spPr>
      </p:pic>
      <p:pic>
        <p:nvPicPr>
          <p:cNvPr id="21514" name="Picture 10" descr="Jason myth gibbs_edit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492896"/>
            <a:ext cx="3168351" cy="2376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365104"/>
            <a:ext cx="3131840" cy="49244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The story of Jason</a:t>
            </a:r>
            <a:endParaRPr lang="en-GB" sz="2600" dirty="0"/>
          </a:p>
        </p:txBody>
      </p:sp>
      <p:sp>
        <p:nvSpPr>
          <p:cNvPr id="9" name="Rectangle 8"/>
          <p:cNvSpPr/>
          <p:nvPr/>
        </p:nvSpPr>
        <p:spPr>
          <a:xfrm>
            <a:off x="3275856" y="0"/>
            <a:ext cx="5868144" cy="1877437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Ancient Greek </a:t>
            </a:r>
          </a:p>
          <a:p>
            <a:pPr algn="ctr"/>
            <a:r>
              <a:rPr lang="en-US" sz="5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mythical heroes</a:t>
            </a:r>
            <a:endParaRPr lang="en-US" sz="5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3" y="5473005"/>
            <a:ext cx="5796136" cy="1384995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Lucida Handwriting" pitchFamily="66" charset="0"/>
              </a:rPr>
              <a:t>Odysseus was brave and strong but mostly got by because of his intelligence.</a:t>
            </a:r>
            <a:endParaRPr lang="en-GB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707886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Main Activity </a:t>
            </a:r>
            <a:r>
              <a:rPr lang="en-US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Odysseus and the Cyclops  </a:t>
            </a:r>
            <a:endParaRPr lang="en-US" sz="4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764704"/>
            <a:ext cx="4067944" cy="5940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800" b="1" dirty="0" smtClean="0">
                <a:latin typeface="Comic Sans MS" pitchFamily="66" charset="0"/>
              </a:rPr>
              <a:t>Click on the image to listen to the story </a:t>
            </a:r>
            <a:r>
              <a:rPr lang="en-GB" sz="3800" b="1" dirty="0" smtClean="0">
                <a:solidFill>
                  <a:srgbClr val="FF0000"/>
                </a:solidFill>
                <a:latin typeface="Comic Sans MS" pitchFamily="66" charset="0"/>
              </a:rPr>
              <a:t>‘Odysseus and the Cyclops</a:t>
            </a:r>
            <a:r>
              <a:rPr lang="en-GB" sz="3800" b="1" dirty="0" smtClean="0">
                <a:latin typeface="Comic Sans MS" pitchFamily="66" charset="0"/>
              </a:rPr>
              <a:t>’.</a:t>
            </a:r>
          </a:p>
          <a:p>
            <a:endParaRPr lang="en-GB" sz="3800" b="1" dirty="0" smtClean="0">
              <a:latin typeface="Comic Sans MS" pitchFamily="66" charset="0"/>
            </a:endParaRPr>
          </a:p>
          <a:p>
            <a:r>
              <a:rPr lang="en-GB" sz="3800" b="1" dirty="0" smtClean="0">
                <a:latin typeface="Comic Sans MS" pitchFamily="66" charset="0"/>
              </a:rPr>
              <a:t>You may wish to follow the script as you are listening to it.</a:t>
            </a:r>
            <a:endParaRPr lang="en-GB" sz="3800" b="1" dirty="0" smtClean="0">
              <a:latin typeface="Comic Sans MS" pitchFamily="66" charset="0"/>
            </a:endParaRPr>
          </a:p>
        </p:txBody>
      </p:sp>
      <p:pic>
        <p:nvPicPr>
          <p:cNvPr id="6" name="Picture 2" descr="Odysseus and the Cyclops by Cari Meist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52430"/>
            <a:ext cx="5004048" cy="610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Task – Dialogue                     Direct speech</a:t>
            </a:r>
            <a:endParaRPr lang="en-US" sz="4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51920" y="188640"/>
            <a:ext cx="194421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764704"/>
            <a:ext cx="9144000" cy="329320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On the next slides, there are some sentences from the script ‘</a:t>
            </a:r>
            <a:r>
              <a:rPr lang="en-GB" sz="2600" b="1" dirty="0" smtClean="0">
                <a:solidFill>
                  <a:srgbClr val="FF0000"/>
                </a:solidFill>
                <a:latin typeface="Comic Sans MS" pitchFamily="66" charset="0"/>
              </a:rPr>
              <a:t>Odysseus and the Cyclops’.</a:t>
            </a:r>
          </a:p>
          <a:p>
            <a:endParaRPr lang="en-GB" sz="2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600" dirty="0" smtClean="0">
                <a:latin typeface="Comic Sans MS" pitchFamily="66" charset="0"/>
              </a:rPr>
              <a:t>Can you convert them into </a:t>
            </a:r>
            <a:r>
              <a:rPr lang="en-GB" sz="2600" b="1" dirty="0" smtClean="0">
                <a:solidFill>
                  <a:srgbClr val="FF0000"/>
                </a:solidFill>
                <a:latin typeface="Comic Sans MS" pitchFamily="66" charset="0"/>
              </a:rPr>
              <a:t>direct speech</a:t>
            </a:r>
            <a:r>
              <a:rPr lang="en-GB" sz="2600" dirty="0" smtClean="0">
                <a:latin typeface="Comic Sans MS" pitchFamily="66" charset="0"/>
              </a:rPr>
              <a:t>? Check your punctuation carefully</a:t>
            </a:r>
            <a:r>
              <a:rPr lang="en-GB" sz="2600" dirty="0" smtClean="0"/>
              <a:t>.</a:t>
            </a:r>
          </a:p>
          <a:p>
            <a:endParaRPr lang="en-GB" sz="2600" dirty="0" smtClean="0"/>
          </a:p>
          <a:p>
            <a:r>
              <a:rPr lang="en-GB" sz="2600" dirty="0" smtClean="0"/>
              <a:t>(*You could type each direct speech sentence or write them out neatly in your books.)</a:t>
            </a:r>
            <a:endParaRPr lang="en-GB" sz="2600" dirty="0"/>
          </a:p>
        </p:txBody>
      </p:sp>
      <p:sp>
        <p:nvSpPr>
          <p:cNvPr id="7" name="Rectangle 6"/>
          <p:cNvSpPr/>
          <p:nvPr/>
        </p:nvSpPr>
        <p:spPr>
          <a:xfrm>
            <a:off x="0" y="4149080"/>
            <a:ext cx="6732240" cy="1877437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Odysseus and </a:t>
            </a:r>
          </a:p>
          <a:p>
            <a:pPr algn="ctr"/>
            <a:r>
              <a:rPr lang="en-US" sz="5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Cyclops</a:t>
            </a:r>
            <a:endParaRPr lang="en-US" sz="5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2" descr="Odysseus and the Cyclops by Cari Mei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149080"/>
            <a:ext cx="2220196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1549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100" b="1" dirty="0" smtClean="0">
                <a:latin typeface="Comic Sans MS" pitchFamily="66" charset="0"/>
              </a:rPr>
              <a:t>Isla, </a:t>
            </a:r>
            <a:r>
              <a:rPr lang="en-GB" sz="2100" b="1" dirty="0" err="1" smtClean="0">
                <a:latin typeface="Comic Sans MS" pitchFamily="66" charset="0"/>
              </a:rPr>
              <a:t>Nia</a:t>
            </a:r>
            <a:r>
              <a:rPr lang="en-GB" sz="2100" b="1" dirty="0" smtClean="0">
                <a:latin typeface="Comic Sans MS" pitchFamily="66" charset="0"/>
              </a:rPr>
              <a:t>, </a:t>
            </a:r>
            <a:r>
              <a:rPr lang="en-GB" sz="2100" b="1" dirty="0" smtClean="0">
                <a:latin typeface="Comic Sans MS" pitchFamily="66" charset="0"/>
              </a:rPr>
              <a:t>Toby, Chloe, Henry, Rhys</a:t>
            </a:r>
            <a:r>
              <a:rPr lang="en-GB" sz="2100" b="1" dirty="0" smtClean="0">
                <a:latin typeface="Comic Sans MS" pitchFamily="66" charset="0"/>
              </a:rPr>
              <a:t>, </a:t>
            </a:r>
            <a:r>
              <a:rPr lang="en-GB" sz="2100" b="1" dirty="0" err="1" smtClean="0">
                <a:latin typeface="Comic Sans MS" pitchFamily="66" charset="0"/>
              </a:rPr>
              <a:t>Zac</a:t>
            </a:r>
            <a:r>
              <a:rPr lang="en-GB" sz="2100" b="1" dirty="0" smtClean="0">
                <a:latin typeface="Comic Sans MS" pitchFamily="66" charset="0"/>
              </a:rPr>
              <a:t>, Zoe, Isobel and </a:t>
            </a:r>
            <a:r>
              <a:rPr lang="en-GB" sz="2100" b="1" dirty="0" smtClean="0">
                <a:latin typeface="Comic Sans MS" pitchFamily="66" charset="0"/>
              </a:rPr>
              <a:t>Holly T </a:t>
            </a:r>
            <a:endParaRPr lang="en-US" sz="21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6672"/>
            <a:ext cx="9144000" cy="4308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u="sng" dirty="0" err="1" smtClean="0">
                <a:latin typeface="Comic Sans MS" pitchFamily="66" charset="0"/>
              </a:rPr>
              <a:t>Polyphemus</a:t>
            </a:r>
            <a:r>
              <a:rPr lang="en-GB" sz="2200" dirty="0" smtClean="0">
                <a:latin typeface="Comic Sans MS" pitchFamily="66" charset="0"/>
              </a:rPr>
              <a:t>: (loudly) Let’s be </a:t>
            </a:r>
            <a:r>
              <a:rPr lang="en-GB" sz="2200" dirty="0" err="1" smtClean="0">
                <a:latin typeface="Comic Sans MS" pitchFamily="66" charset="0"/>
              </a:rPr>
              <a:t>havin</a:t>
            </a:r>
            <a:r>
              <a:rPr lang="en-GB" sz="2200" dirty="0" smtClean="0">
                <a:latin typeface="Comic Sans MS" pitchFamily="66" charset="0"/>
              </a:rPr>
              <a:t>’ you!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980728"/>
            <a:ext cx="9144000" cy="43088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2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44824"/>
            <a:ext cx="9144000" cy="7540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50" b="1" u="sng" dirty="0" smtClean="0">
                <a:latin typeface="Comic Sans MS" pitchFamily="66" charset="0"/>
              </a:rPr>
              <a:t>Odysseus</a:t>
            </a:r>
            <a:r>
              <a:rPr lang="en-GB" sz="2150" dirty="0" smtClean="0">
                <a:latin typeface="Comic Sans MS" pitchFamily="66" charset="0"/>
              </a:rPr>
              <a:t>: (handing </a:t>
            </a:r>
            <a:r>
              <a:rPr lang="en-GB" sz="2150" dirty="0" err="1" smtClean="0">
                <a:latin typeface="Comic Sans MS" pitchFamily="66" charset="0"/>
              </a:rPr>
              <a:t>Polyphemus</a:t>
            </a:r>
            <a:r>
              <a:rPr lang="en-GB" sz="2150" dirty="0" smtClean="0">
                <a:latin typeface="Comic Sans MS" pitchFamily="66" charset="0"/>
              </a:rPr>
              <a:t> a drink) Cyclops - you might like to wash your meal down with wine.</a:t>
            </a:r>
            <a:endParaRPr lang="en-GB" sz="215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636912"/>
            <a:ext cx="9144000" cy="43088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200" dirty="0" smtClean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501008"/>
            <a:ext cx="9144000" cy="4231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50" b="1" u="sng" dirty="0" err="1" smtClean="0">
                <a:latin typeface="Comic Sans MS" pitchFamily="66" charset="0"/>
              </a:rPr>
              <a:t>Polyphemus</a:t>
            </a:r>
            <a:r>
              <a:rPr lang="en-GB" sz="2150" dirty="0" smtClean="0">
                <a:latin typeface="Comic Sans MS" pitchFamily="66" charset="0"/>
              </a:rPr>
              <a:t>: (grabbing the drink) Don’t mind if I do. Cheers!</a:t>
            </a:r>
            <a:endParaRPr lang="en-GB" sz="215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005064"/>
            <a:ext cx="9144000" cy="43088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941168"/>
            <a:ext cx="9144000" cy="4231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150" b="1" u="sng" dirty="0" smtClean="0">
                <a:latin typeface="Comic Sans MS" pitchFamily="66" charset="0"/>
              </a:rPr>
              <a:t>Odysseus</a:t>
            </a:r>
            <a:r>
              <a:rPr lang="en-GB" sz="2150" dirty="0" smtClean="0">
                <a:latin typeface="Comic Sans MS" pitchFamily="66" charset="0"/>
              </a:rPr>
              <a:t>: So you’ve never tasted wine before?</a:t>
            </a:r>
            <a:endParaRPr lang="en-GB" sz="215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45224"/>
            <a:ext cx="9144000" cy="43088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36163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1750" b="1" dirty="0" smtClean="0">
                <a:latin typeface="Comic Sans MS" pitchFamily="66" charset="0"/>
              </a:rPr>
              <a:t>Jacob, </a:t>
            </a:r>
            <a:r>
              <a:rPr lang="en-GB" sz="1750" b="1" dirty="0" err="1" smtClean="0">
                <a:latin typeface="Comic Sans MS" pitchFamily="66" charset="0"/>
              </a:rPr>
              <a:t>Alissa</a:t>
            </a:r>
            <a:r>
              <a:rPr lang="en-GB" sz="1750" b="1" dirty="0" smtClean="0">
                <a:latin typeface="Comic Sans MS" pitchFamily="66" charset="0"/>
              </a:rPr>
              <a:t>, Holly H, Harvey, </a:t>
            </a:r>
            <a:r>
              <a:rPr lang="en-GB" sz="1750" b="1" dirty="0" err="1" smtClean="0">
                <a:latin typeface="Comic Sans MS" pitchFamily="66" charset="0"/>
              </a:rPr>
              <a:t>Malachai</a:t>
            </a:r>
            <a:r>
              <a:rPr lang="en-GB" sz="1750" b="1" dirty="0" smtClean="0">
                <a:latin typeface="Comic Sans MS" pitchFamily="66" charset="0"/>
              </a:rPr>
              <a:t>, Dante</a:t>
            </a:r>
            <a:r>
              <a:rPr lang="en-GB" sz="1750" b="1" dirty="0" smtClean="0">
                <a:latin typeface="Comic Sans MS" pitchFamily="66" charset="0"/>
              </a:rPr>
              <a:t>, </a:t>
            </a:r>
            <a:r>
              <a:rPr lang="en-GB" sz="1750" b="1" dirty="0" smtClean="0">
                <a:latin typeface="Comic Sans MS" pitchFamily="66" charset="0"/>
              </a:rPr>
              <a:t>Katie</a:t>
            </a:r>
            <a:r>
              <a:rPr lang="en-GB" sz="1750" b="1" dirty="0" smtClean="0">
                <a:latin typeface="Comic Sans MS" pitchFamily="66" charset="0"/>
              </a:rPr>
              <a:t>, </a:t>
            </a:r>
            <a:r>
              <a:rPr lang="en-GB" sz="1750" b="1" dirty="0" smtClean="0">
                <a:latin typeface="Comic Sans MS" pitchFamily="66" charset="0"/>
              </a:rPr>
              <a:t>Daniel</a:t>
            </a:r>
            <a:r>
              <a:rPr lang="en-GB" sz="1750" b="1" dirty="0" smtClean="0">
                <a:latin typeface="Comic Sans MS" pitchFamily="66" charset="0"/>
              </a:rPr>
              <a:t>, </a:t>
            </a:r>
            <a:r>
              <a:rPr lang="en-GB" sz="1750" b="1" dirty="0" err="1" smtClean="0">
                <a:latin typeface="Comic Sans MS" pitchFamily="66" charset="0"/>
              </a:rPr>
              <a:t>Izzy</a:t>
            </a:r>
            <a:r>
              <a:rPr lang="en-GB" sz="1750" b="1" dirty="0" smtClean="0">
                <a:latin typeface="Comic Sans MS" pitchFamily="66" charset="0"/>
              </a:rPr>
              <a:t> and Sophie </a:t>
            </a:r>
            <a:endParaRPr lang="en-US" sz="175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4664"/>
            <a:ext cx="914400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>
                <a:latin typeface="Comic Sans MS" pitchFamily="66" charset="0"/>
              </a:rPr>
              <a:t>Polyphemus</a:t>
            </a:r>
            <a:r>
              <a:rPr lang="en-GB" sz="2000" dirty="0" smtClean="0">
                <a:latin typeface="Comic Sans MS" pitchFamily="66" charset="0"/>
              </a:rPr>
              <a:t>: (loudly) Let’s be </a:t>
            </a:r>
            <a:r>
              <a:rPr lang="en-GB" sz="2000" dirty="0" err="1" smtClean="0">
                <a:latin typeface="Comic Sans MS" pitchFamily="66" charset="0"/>
              </a:rPr>
              <a:t>havin</a:t>
            </a:r>
            <a:r>
              <a:rPr lang="en-GB" sz="2000" dirty="0" smtClean="0">
                <a:latin typeface="Comic Sans MS" pitchFamily="66" charset="0"/>
              </a:rPr>
              <a:t>’ you!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9144000" cy="40011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28800"/>
            <a:ext cx="9144000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Odysseus</a:t>
            </a:r>
            <a:r>
              <a:rPr lang="en-GB" sz="2000" dirty="0" smtClean="0">
                <a:latin typeface="Comic Sans MS" pitchFamily="66" charset="0"/>
              </a:rPr>
              <a:t>: (handing </a:t>
            </a:r>
            <a:r>
              <a:rPr lang="en-GB" sz="2000" dirty="0" err="1" smtClean="0">
                <a:latin typeface="Comic Sans MS" pitchFamily="66" charset="0"/>
              </a:rPr>
              <a:t>Polyphemus</a:t>
            </a:r>
            <a:r>
              <a:rPr lang="en-GB" sz="2000" dirty="0" smtClean="0">
                <a:latin typeface="Comic Sans MS" pitchFamily="66" charset="0"/>
              </a:rPr>
              <a:t> a drink) Cyclops - you might like to wash your meal down with wine.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48880"/>
            <a:ext cx="9144000" cy="40011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40968"/>
            <a:ext cx="914400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>
                <a:latin typeface="Comic Sans MS" pitchFamily="66" charset="0"/>
              </a:rPr>
              <a:t>Polyphemus</a:t>
            </a:r>
            <a:r>
              <a:rPr lang="en-GB" sz="2000" dirty="0" smtClean="0">
                <a:latin typeface="Comic Sans MS" pitchFamily="66" charset="0"/>
              </a:rPr>
              <a:t>: (grabbing the drink) Don’t mind if I do. Cheers!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73016"/>
            <a:ext cx="9144000" cy="40011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65104"/>
            <a:ext cx="914400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omic Sans MS" pitchFamily="66" charset="0"/>
              </a:rPr>
              <a:t>Odysseus</a:t>
            </a:r>
            <a:r>
              <a:rPr lang="en-GB" sz="2000" dirty="0" smtClean="0">
                <a:latin typeface="Comic Sans MS" pitchFamily="66" charset="0"/>
              </a:rPr>
              <a:t>: So you’ve never tasted wine before?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97152"/>
            <a:ext cx="9144000" cy="40011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646058"/>
            <a:ext cx="9144000" cy="40011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>
                <a:latin typeface="Comic Sans MS" pitchFamily="66" charset="0"/>
              </a:rPr>
              <a:t>Polyphemus</a:t>
            </a:r>
            <a:r>
              <a:rPr lang="en-GB" sz="2000" dirty="0" smtClean="0">
                <a:latin typeface="Comic Sans MS" pitchFamily="66" charset="0"/>
              </a:rPr>
              <a:t>: (angrily) I’ll get you! </a:t>
            </a:r>
            <a:r>
              <a:rPr lang="en-GB" sz="2000" dirty="0" err="1" smtClean="0">
                <a:latin typeface="Comic Sans MS" pitchFamily="66" charset="0"/>
              </a:rPr>
              <a:t>Arrrgghhh</a:t>
            </a:r>
            <a:r>
              <a:rPr lang="en-GB" sz="2000" dirty="0" smtClean="0">
                <a:latin typeface="Comic Sans MS" pitchFamily="66" charset="0"/>
              </a:rPr>
              <a:t>!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150114"/>
            <a:ext cx="9144000" cy="40011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760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74</cp:revision>
  <cp:lastPrinted>2020-02-26T16:02:50Z</cp:lastPrinted>
  <dcterms:created xsi:type="dcterms:W3CDTF">2018-08-22T10:36:32Z</dcterms:created>
  <dcterms:modified xsi:type="dcterms:W3CDTF">2020-05-10T10:04:37Z</dcterms:modified>
</cp:coreProperties>
</file>