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77" r:id="rId2"/>
    <p:sldId id="263" r:id="rId3"/>
    <p:sldId id="278" r:id="rId4"/>
    <p:sldId id="283" r:id="rId5"/>
    <p:sldId id="281" r:id="rId6"/>
    <p:sldId id="284" r:id="rId7"/>
    <p:sldId id="285" r:id="rId8"/>
  </p:sldIdLst>
  <p:sldSz cx="9144000" cy="6858000" type="screen4x3"/>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750" autoAdjust="0"/>
    <p:restoredTop sz="94660"/>
  </p:normalViewPr>
  <p:slideViewPr>
    <p:cSldViewPr>
      <p:cViewPr varScale="1">
        <p:scale>
          <a:sx n="68" d="100"/>
          <a:sy n="68" d="100"/>
        </p:scale>
        <p:origin x="-192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1275" y="0"/>
            <a:ext cx="2946400" cy="496888"/>
          </a:xfrm>
          <a:prstGeom prst="rect">
            <a:avLst/>
          </a:prstGeom>
        </p:spPr>
        <p:txBody>
          <a:bodyPr vert="horz" lIns="91440" tIns="45720" rIns="91440" bIns="45720" rtlCol="0"/>
          <a:lstStyle>
            <a:lvl1pPr algn="r">
              <a:defRPr sz="1200"/>
            </a:lvl1pPr>
          </a:lstStyle>
          <a:p>
            <a:fld id="{C674DA47-80A1-4234-AE23-C39781C5391E}" type="datetimeFigureOut">
              <a:rPr lang="en-GB" smtClean="0"/>
              <a:pPr/>
              <a:t>14/05/2020</a:t>
            </a:fld>
            <a:endParaRPr lang="en-GB"/>
          </a:p>
        </p:txBody>
      </p:sp>
      <p:sp>
        <p:nvSpPr>
          <p:cNvPr id="4" name="Slide Image Placeholder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6463"/>
            <a:ext cx="5440363" cy="446881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1338"/>
            <a:ext cx="2946400"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1275" y="9431338"/>
            <a:ext cx="2946400" cy="496887"/>
          </a:xfrm>
          <a:prstGeom prst="rect">
            <a:avLst/>
          </a:prstGeom>
        </p:spPr>
        <p:txBody>
          <a:bodyPr vert="horz" lIns="91440" tIns="45720" rIns="91440" bIns="45720" rtlCol="0" anchor="b"/>
          <a:lstStyle>
            <a:lvl1pPr algn="r">
              <a:defRPr sz="1200"/>
            </a:lvl1pPr>
          </a:lstStyle>
          <a:p>
            <a:fld id="{765E94CA-7FD5-4A3C-8D10-049F7241C935}"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65E94CA-7FD5-4A3C-8D10-049F7241C935}" type="slidenum">
              <a:rPr lang="en-GB" smtClean="0"/>
              <a:pPr/>
              <a:t>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DE70156-9F63-432A-AD40-D8B328B326B5}" type="datetimeFigureOut">
              <a:rPr lang="en-GB" smtClean="0"/>
              <a:pPr/>
              <a:t>14/05/2020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D35884-277C-448C-9E02-3A1B162C698A}"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DE70156-9F63-432A-AD40-D8B328B326B5}" type="datetimeFigureOut">
              <a:rPr lang="en-GB" smtClean="0"/>
              <a:pPr/>
              <a:t>14/05/2020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D35884-277C-448C-9E02-3A1B162C698A}"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DE70156-9F63-432A-AD40-D8B328B326B5}" type="datetimeFigureOut">
              <a:rPr lang="en-GB" smtClean="0"/>
              <a:pPr/>
              <a:t>14/05/2020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D35884-277C-448C-9E02-3A1B162C698A}"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DE70156-9F63-432A-AD40-D8B328B326B5}" type="datetimeFigureOut">
              <a:rPr lang="en-GB" smtClean="0"/>
              <a:pPr/>
              <a:t>14/05/2020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D35884-277C-448C-9E02-3A1B162C698A}"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E70156-9F63-432A-AD40-D8B328B326B5}" type="datetimeFigureOut">
              <a:rPr lang="en-GB" smtClean="0"/>
              <a:pPr/>
              <a:t>14/05/2020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D35884-277C-448C-9E02-3A1B162C698A}"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DE70156-9F63-432A-AD40-D8B328B326B5}" type="datetimeFigureOut">
              <a:rPr lang="en-GB" smtClean="0"/>
              <a:pPr/>
              <a:t>14/05/2020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D35884-277C-448C-9E02-3A1B162C698A}"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DE70156-9F63-432A-AD40-D8B328B326B5}" type="datetimeFigureOut">
              <a:rPr lang="en-GB" smtClean="0"/>
              <a:pPr/>
              <a:t>14/05/2020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CD35884-277C-448C-9E02-3A1B162C698A}"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DE70156-9F63-432A-AD40-D8B328B326B5}" type="datetimeFigureOut">
              <a:rPr lang="en-GB" smtClean="0"/>
              <a:pPr/>
              <a:t>14/05/2020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CD35884-277C-448C-9E02-3A1B162C698A}"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E70156-9F63-432A-AD40-D8B328B326B5}" type="datetimeFigureOut">
              <a:rPr lang="en-GB" smtClean="0"/>
              <a:pPr/>
              <a:t>14/05/2020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CD35884-277C-448C-9E02-3A1B162C698A}"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70156-9F63-432A-AD40-D8B328B326B5}" type="datetimeFigureOut">
              <a:rPr lang="en-GB" smtClean="0"/>
              <a:pPr/>
              <a:t>14/05/2020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D35884-277C-448C-9E02-3A1B162C698A}"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70156-9F63-432A-AD40-D8B328B326B5}" type="datetimeFigureOut">
              <a:rPr lang="en-GB" smtClean="0"/>
              <a:pPr/>
              <a:t>14/05/2020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D35884-277C-448C-9E02-3A1B162C698A}"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E70156-9F63-432A-AD40-D8B328B326B5}" type="datetimeFigureOut">
              <a:rPr lang="en-GB" smtClean="0"/>
              <a:pPr/>
              <a:t>14/05/2020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D35884-277C-448C-9E02-3A1B162C698A}"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10.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gif"/><Relationship Id="rId5" Type="http://schemas.openxmlformats.org/officeDocument/2006/relationships/image" Target="../media/image14.jpeg"/><Relationship Id="rId4" Type="http://schemas.openxmlformats.org/officeDocument/2006/relationships/image" Target="../media/image13.gif"/></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15.gif"/><Relationship Id="rId5" Type="http://schemas.openxmlformats.org/officeDocument/2006/relationships/image" Target="../media/image13.gif"/><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861774"/>
          </a:xfrm>
          <a:prstGeom prst="rect">
            <a:avLst/>
          </a:prstGeom>
          <a:solidFill>
            <a:srgbClr val="FFFF00"/>
          </a:solidFill>
          <a:ln w="12700">
            <a:solidFill>
              <a:schemeClr val="tx1"/>
            </a:solidFill>
          </a:ln>
        </p:spPr>
        <p:txBody>
          <a:bodyPr wrap="square" rtlCol="0">
            <a:spAutoFit/>
          </a:bodyPr>
          <a:lstStyle/>
          <a:p>
            <a:pPr algn="ctr"/>
            <a:r>
              <a:rPr lang="en-GB" sz="5000" dirty="0" smtClean="0"/>
              <a:t>What I’m learning in English today</a:t>
            </a:r>
            <a:endParaRPr lang="en-GB" sz="5000" dirty="0"/>
          </a:p>
        </p:txBody>
      </p:sp>
      <p:graphicFrame>
        <p:nvGraphicFramePr>
          <p:cNvPr id="6" name="Table 5"/>
          <p:cNvGraphicFramePr>
            <a:graphicFrameLocks noGrp="1"/>
          </p:cNvGraphicFramePr>
          <p:nvPr>
            <p:extLst>
              <p:ext uri="{D42A27DB-BD31-4B8C-83A1-F6EECF244321}">
                <p14:modId xmlns="" xmlns:p14="http://schemas.microsoft.com/office/powerpoint/2010/main" val="758156633"/>
              </p:ext>
            </p:extLst>
          </p:nvPr>
        </p:nvGraphicFramePr>
        <p:xfrm>
          <a:off x="0" y="908720"/>
          <a:ext cx="9144000" cy="2149348"/>
        </p:xfrm>
        <a:graphic>
          <a:graphicData uri="http://schemas.openxmlformats.org/drawingml/2006/table">
            <a:tbl>
              <a:tblPr/>
              <a:tblGrid>
                <a:gridCol w="9144000"/>
              </a:tblGrid>
              <a:tr h="632849">
                <a:tc>
                  <a:txBody>
                    <a:bodyPr/>
                    <a:lstStyle/>
                    <a:p>
                      <a:pPr algn="ctr">
                        <a:lnSpc>
                          <a:spcPct val="115000"/>
                        </a:lnSpc>
                        <a:spcAft>
                          <a:spcPts val="0"/>
                        </a:spcAft>
                      </a:pPr>
                      <a:r>
                        <a:rPr lang="en-GB" sz="2000" b="1" u="sng" dirty="0">
                          <a:latin typeface="Comic Sans MS" pitchFamily="66" charset="0"/>
                          <a:ea typeface="Calibri"/>
                          <a:cs typeface="Times New Roman"/>
                        </a:rPr>
                        <a:t>English </a:t>
                      </a:r>
                      <a:r>
                        <a:rPr lang="en-GB" sz="2000" b="1" u="sng" dirty="0" smtClean="0">
                          <a:latin typeface="Comic Sans MS" pitchFamily="66" charset="0"/>
                          <a:ea typeface="Calibri"/>
                          <a:cs typeface="Times New Roman"/>
                        </a:rPr>
                        <a:t>– </a:t>
                      </a:r>
                      <a:r>
                        <a:rPr lang="en-GB" sz="2000" b="1" u="sng" dirty="0" smtClean="0">
                          <a:latin typeface="Comic Sans MS" pitchFamily="66" charset="0"/>
                          <a:ea typeface="Calibri"/>
                          <a:cs typeface="Times New Roman"/>
                        </a:rPr>
                        <a:t>(</a:t>
                      </a:r>
                      <a:r>
                        <a:rPr lang="en-GB" sz="1600" b="1" u="sng" dirty="0" smtClean="0">
                          <a:latin typeface="Comic Sans MS" pitchFamily="66" charset="0"/>
                          <a:ea typeface="Calibri"/>
                          <a:cs typeface="Times New Roman"/>
                        </a:rPr>
                        <a:t>Ancient </a:t>
                      </a:r>
                      <a:r>
                        <a:rPr lang="en-GB" sz="1600" b="1" u="sng" dirty="0" smtClean="0">
                          <a:latin typeface="Comic Sans MS" pitchFamily="66" charset="0"/>
                          <a:ea typeface="Calibri"/>
                          <a:cs typeface="Times New Roman"/>
                        </a:rPr>
                        <a:t>Greek mythical creatures and</a:t>
                      </a:r>
                      <a:r>
                        <a:rPr lang="en-GB" sz="1600" b="1" u="sng" baseline="0" dirty="0" smtClean="0">
                          <a:latin typeface="Comic Sans MS" pitchFamily="66" charset="0"/>
                          <a:ea typeface="Calibri"/>
                          <a:cs typeface="Times New Roman"/>
                        </a:rPr>
                        <a:t> </a:t>
                      </a:r>
                      <a:r>
                        <a:rPr lang="en-GB" sz="1600" b="1" u="sng" baseline="0" dirty="0" smtClean="0">
                          <a:latin typeface="Comic Sans MS" pitchFamily="66" charset="0"/>
                          <a:ea typeface="Calibri"/>
                          <a:cs typeface="Times New Roman"/>
                        </a:rPr>
                        <a:t>heroes)</a:t>
                      </a:r>
                      <a:endParaRPr lang="en-GB" sz="1600" dirty="0">
                        <a:latin typeface="Comic Sans MS" pitchFamily="66" charset="0"/>
                        <a:ea typeface="Calibri"/>
                        <a:cs typeface="Times New Roman"/>
                      </a:endParaRPr>
                    </a:p>
                    <a:p>
                      <a:pPr>
                        <a:lnSpc>
                          <a:spcPct val="115000"/>
                        </a:lnSpc>
                        <a:spcAft>
                          <a:spcPts val="0"/>
                        </a:spcAft>
                      </a:pPr>
                      <a:r>
                        <a:rPr lang="en-GB" sz="2000" b="1" u="sng" dirty="0">
                          <a:latin typeface="Comic Sans MS" pitchFamily="66" charset="0"/>
                          <a:ea typeface="Calibri"/>
                          <a:cs typeface="Times New Roman"/>
                        </a:rPr>
                        <a:t>Date</a:t>
                      </a:r>
                      <a:r>
                        <a:rPr lang="en-GB" sz="2000" dirty="0">
                          <a:latin typeface="Comic Sans MS" pitchFamily="66" charset="0"/>
                          <a:ea typeface="Calibri"/>
                          <a:cs typeface="Times New Roman"/>
                        </a:rPr>
                        <a:t>: </a:t>
                      </a:r>
                      <a:r>
                        <a:rPr lang="en-GB" sz="2000" dirty="0" smtClean="0">
                          <a:latin typeface="Comic Sans MS" pitchFamily="66" charset="0"/>
                          <a:ea typeface="Calibri"/>
                          <a:cs typeface="Times New Roman"/>
                        </a:rPr>
                        <a:t>Friday</a:t>
                      </a:r>
                      <a:r>
                        <a:rPr lang="en-GB" sz="2000" baseline="0" dirty="0" smtClean="0">
                          <a:latin typeface="Comic Sans MS" pitchFamily="66" charset="0"/>
                          <a:ea typeface="Calibri"/>
                          <a:cs typeface="Times New Roman"/>
                        </a:rPr>
                        <a:t> </a:t>
                      </a:r>
                      <a:r>
                        <a:rPr lang="en-GB" sz="2000" baseline="0" dirty="0" smtClean="0">
                          <a:latin typeface="Comic Sans MS" pitchFamily="66" charset="0"/>
                          <a:ea typeface="Calibri"/>
                          <a:cs typeface="Times New Roman"/>
                        </a:rPr>
                        <a:t>15</a:t>
                      </a:r>
                      <a:r>
                        <a:rPr lang="en-GB" sz="2000" baseline="30000" dirty="0" smtClean="0">
                          <a:latin typeface="Comic Sans MS" pitchFamily="66" charset="0"/>
                          <a:ea typeface="Calibri"/>
                          <a:cs typeface="Times New Roman"/>
                        </a:rPr>
                        <a:t>th</a:t>
                      </a:r>
                      <a:r>
                        <a:rPr lang="en-GB" sz="2000" baseline="0" dirty="0" smtClean="0">
                          <a:latin typeface="Comic Sans MS" pitchFamily="66" charset="0"/>
                          <a:ea typeface="Calibri"/>
                          <a:cs typeface="Times New Roman"/>
                        </a:rPr>
                        <a:t> May 2020</a:t>
                      </a:r>
                      <a:endParaRPr lang="en-GB" sz="2000"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3447">
                <a:tc>
                  <a:txBody>
                    <a:bodyPr/>
                    <a:lstStyle/>
                    <a:p>
                      <a:pPr>
                        <a:lnSpc>
                          <a:spcPct val="115000"/>
                        </a:lnSpc>
                        <a:spcAft>
                          <a:spcPts val="0"/>
                        </a:spcAft>
                      </a:pPr>
                      <a:r>
                        <a:rPr lang="en-GB" sz="2100" b="1" u="sng" dirty="0" err="1">
                          <a:latin typeface="Comic Sans MS" pitchFamily="66" charset="0"/>
                          <a:ea typeface="Calibri"/>
                          <a:cs typeface="Times New Roman"/>
                        </a:rPr>
                        <a:t>L.Obj</a:t>
                      </a:r>
                      <a:r>
                        <a:rPr lang="en-GB" sz="2100" b="1" u="sng" dirty="0" smtClean="0">
                          <a:latin typeface="Comic Sans MS" pitchFamily="66" charset="0"/>
                          <a:ea typeface="Calibri"/>
                          <a:cs typeface="Times New Roman"/>
                        </a:rPr>
                        <a:t>:</a:t>
                      </a:r>
                      <a:r>
                        <a:rPr lang="en-GB" sz="2100" b="1" u="sng" baseline="0" dirty="0" smtClean="0">
                          <a:latin typeface="Comic Sans MS" pitchFamily="66" charset="0"/>
                          <a:ea typeface="Calibri"/>
                          <a:cs typeface="Times New Roman"/>
                        </a:rPr>
                        <a:t> </a:t>
                      </a:r>
                      <a:r>
                        <a:rPr lang="en-GB" sz="2100" b="1" i="1" u="sng" dirty="0" smtClean="0">
                          <a:solidFill>
                            <a:srgbClr val="FFC000"/>
                          </a:solidFill>
                          <a:latin typeface="Comic Sans MS" pitchFamily="66" charset="0"/>
                          <a:ea typeface="Calibri"/>
                          <a:cs typeface="Times New Roman"/>
                        </a:rPr>
                        <a:t>(</a:t>
                      </a:r>
                      <a:r>
                        <a:rPr lang="en-GB" sz="2100" b="1" i="1" u="sng" dirty="0" err="1" smtClean="0">
                          <a:solidFill>
                            <a:srgbClr val="FFC000"/>
                          </a:solidFill>
                          <a:latin typeface="Comic Sans MS" pitchFamily="66" charset="0"/>
                          <a:ea typeface="Calibri"/>
                          <a:cs typeface="Times New Roman"/>
                        </a:rPr>
                        <a:t>SPaG</a:t>
                      </a:r>
                      <a:r>
                        <a:rPr lang="en-GB" sz="2100" b="1" i="1" u="sng" baseline="0" dirty="0" smtClean="0">
                          <a:solidFill>
                            <a:srgbClr val="FFC000"/>
                          </a:solidFill>
                          <a:latin typeface="Comic Sans MS" pitchFamily="66" charset="0"/>
                          <a:ea typeface="Calibri"/>
                          <a:cs typeface="Times New Roman"/>
                        </a:rPr>
                        <a:t>)</a:t>
                      </a:r>
                      <a:r>
                        <a:rPr lang="en-GB" sz="2100" b="1" i="1" u="sng" dirty="0" smtClean="0">
                          <a:solidFill>
                            <a:srgbClr val="FFC000"/>
                          </a:solidFill>
                          <a:latin typeface="Comic Sans MS" pitchFamily="66" charset="0"/>
                          <a:ea typeface="Calibri"/>
                          <a:cs typeface="Times New Roman"/>
                        </a:rPr>
                        <a:t> –</a:t>
                      </a:r>
                      <a:r>
                        <a:rPr lang="en-GB" sz="2100" b="1" i="1" u="sng" baseline="0" dirty="0" smtClean="0">
                          <a:solidFill>
                            <a:srgbClr val="FFC000"/>
                          </a:solidFill>
                          <a:latin typeface="Comic Sans MS" pitchFamily="66" charset="0"/>
                          <a:ea typeface="Calibri"/>
                          <a:cs typeface="Times New Roman"/>
                        </a:rPr>
                        <a:t> Synonyms</a:t>
                      </a:r>
                    </a:p>
                    <a:p>
                      <a:pPr>
                        <a:lnSpc>
                          <a:spcPct val="115000"/>
                        </a:lnSpc>
                        <a:spcAft>
                          <a:spcPts val="0"/>
                        </a:spcAft>
                      </a:pPr>
                      <a:r>
                        <a:rPr lang="en-GB" sz="2100" b="1" i="1" u="sng" baseline="0" dirty="0" smtClean="0">
                          <a:solidFill>
                            <a:srgbClr val="FFC000"/>
                          </a:solidFill>
                          <a:latin typeface="Comic Sans MS" pitchFamily="66" charset="0"/>
                          <a:ea typeface="Calibri"/>
                          <a:cs typeface="Times New Roman"/>
                        </a:rPr>
                        <a:t>*I can find and use a range of synonyms.</a:t>
                      </a:r>
                      <a:endParaRPr lang="en-GB" sz="1800" b="1" dirty="0">
                        <a:solidFill>
                          <a:srgbClr val="FFC000"/>
                        </a:solidFill>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6280">
                <a:tc>
                  <a:txBody>
                    <a:bodyPr/>
                    <a:lstStyle/>
                    <a:p>
                      <a:pPr>
                        <a:lnSpc>
                          <a:spcPct val="115000"/>
                        </a:lnSpc>
                        <a:spcAft>
                          <a:spcPts val="0"/>
                        </a:spcAft>
                        <a:tabLst>
                          <a:tab pos="843280" algn="l"/>
                        </a:tabLst>
                      </a:pPr>
                      <a:r>
                        <a:rPr lang="en-GB" sz="2100" b="1" dirty="0" smtClean="0">
                          <a:latin typeface="Comic Sans MS" pitchFamily="66" charset="0"/>
                          <a:ea typeface="Calibri"/>
                          <a:cs typeface="Times New Roman"/>
                        </a:rPr>
                        <a:t>*I can write an</a:t>
                      </a:r>
                      <a:r>
                        <a:rPr lang="en-GB" sz="2100" b="1" baseline="0" dirty="0" smtClean="0">
                          <a:latin typeface="Comic Sans MS" pitchFamily="66" charset="0"/>
                          <a:ea typeface="Calibri"/>
                          <a:cs typeface="Times New Roman"/>
                        </a:rPr>
                        <a:t> effective non-chronological report about Ancient Greek mythical creatures. </a:t>
                      </a:r>
                      <a:endParaRPr lang="en-GB" sz="21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146" name="AutoShape 2" descr="How to Write a Play Script (with Pictures) - wikiHo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6148" name="AutoShape 4" descr="Image titled Write a Play Script Step 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8194" name="Picture 2" descr="Greek Monster Clipart"/>
          <p:cNvPicPr>
            <a:picLocks noChangeAspect="1" noChangeArrowheads="1"/>
          </p:cNvPicPr>
          <p:nvPr/>
        </p:nvPicPr>
        <p:blipFill>
          <a:blip r:embed="rId3" cstate="print"/>
          <a:srcRect/>
          <a:stretch>
            <a:fillRect/>
          </a:stretch>
        </p:blipFill>
        <p:spPr bwMode="auto">
          <a:xfrm>
            <a:off x="0" y="3172554"/>
            <a:ext cx="4427984" cy="3685446"/>
          </a:xfrm>
          <a:prstGeom prst="rect">
            <a:avLst/>
          </a:prstGeom>
          <a:noFill/>
        </p:spPr>
      </p:pic>
      <p:pic>
        <p:nvPicPr>
          <p:cNvPr id="8196" name="Picture 4" descr="Medusa greek myth creature pop art Royalty Free Vector Image"/>
          <p:cNvPicPr>
            <a:picLocks noChangeAspect="1" noChangeArrowheads="1"/>
          </p:cNvPicPr>
          <p:nvPr/>
        </p:nvPicPr>
        <p:blipFill>
          <a:blip r:embed="rId4" cstate="print"/>
          <a:srcRect/>
          <a:stretch>
            <a:fillRect/>
          </a:stretch>
        </p:blipFill>
        <p:spPr bwMode="auto">
          <a:xfrm>
            <a:off x="5148064" y="3140968"/>
            <a:ext cx="3724356" cy="4022304"/>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0"/>
            <a:ext cx="3851919" cy="584775"/>
          </a:xfrm>
          <a:prstGeom prst="rect">
            <a:avLst/>
          </a:prstGeom>
          <a:solidFill>
            <a:srgbClr val="66FF33"/>
          </a:solidFill>
          <a:ln w="19050">
            <a:solidFill>
              <a:schemeClr val="tx1"/>
            </a:solidFill>
          </a:ln>
        </p:spPr>
        <p:txBody>
          <a:bodyPr wrap="square" lIns="91440" tIns="45720" rIns="91440" bIns="45720">
            <a:spAutoFit/>
          </a:bodyPr>
          <a:lstStyle/>
          <a:p>
            <a:pPr algn="ctr"/>
            <a:r>
              <a:rPr lang="en-US" sz="3200" b="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English </a:t>
            </a:r>
            <a:r>
              <a:rPr lang="en-US" sz="3200" b="1" u="sng"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SPaG</a:t>
            </a:r>
            <a:r>
              <a:rPr lang="en-US" sz="3200" b="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starter</a:t>
            </a:r>
            <a:endParaRPr lang="en-US" sz="3200" b="1" u="sng" dirty="0">
              <a:ln w="17780" cmpd="sng">
                <a:solidFill>
                  <a:srgbClr val="FFFFFF"/>
                </a:solidFill>
                <a:prstDash val="solid"/>
                <a:miter lim="800000"/>
              </a:ln>
              <a:solidFill>
                <a:srgbClr val="FF0000"/>
              </a:solidFill>
              <a:effectLst>
                <a:outerShdw blurRad="50800" algn="tl" rotWithShape="0">
                  <a:srgbClr val="000000"/>
                </a:outerShdw>
              </a:effectLst>
            </a:endParaRPr>
          </a:p>
        </p:txBody>
      </p:sp>
      <p:sp>
        <p:nvSpPr>
          <p:cNvPr id="3" name="Rectangle 2"/>
          <p:cNvSpPr/>
          <p:nvPr/>
        </p:nvSpPr>
        <p:spPr>
          <a:xfrm>
            <a:off x="3851920" y="0"/>
            <a:ext cx="5292081" cy="584775"/>
          </a:xfrm>
          <a:prstGeom prst="rect">
            <a:avLst/>
          </a:prstGeom>
          <a:solidFill>
            <a:schemeClr val="tx2">
              <a:lumMod val="40000"/>
              <a:lumOff val="60000"/>
            </a:schemeClr>
          </a:solidFill>
          <a:ln w="19050">
            <a:solidFill>
              <a:schemeClr val="tx1"/>
            </a:solidFill>
          </a:ln>
        </p:spPr>
        <p:txBody>
          <a:bodyPr wrap="square" lIns="91440" tIns="45720" rIns="91440" bIns="45720">
            <a:spAutoFit/>
          </a:bodyPr>
          <a:lstStyle/>
          <a:p>
            <a:pPr algn="ctr"/>
            <a:r>
              <a:rPr lang="en-US" sz="3200" b="1" u="sng" dirty="0" smtClean="0">
                <a:ln w="17780" cmpd="sng">
                  <a:solidFill>
                    <a:srgbClr val="FFFFFF"/>
                  </a:solidFill>
                  <a:prstDash val="solid"/>
                  <a:miter lim="800000"/>
                </a:ln>
                <a:solidFill>
                  <a:srgbClr val="FF0000"/>
                </a:solidFill>
                <a:effectLst>
                  <a:outerShdw blurRad="50800" algn="tl" rotWithShape="0">
                    <a:srgbClr val="000000"/>
                  </a:outerShdw>
                </a:effectLst>
              </a:rPr>
              <a:t>Synonyms</a:t>
            </a:r>
            <a:endParaRPr lang="en-US" sz="3200" b="1" u="sng" dirty="0">
              <a:ln w="17780" cmpd="sng">
                <a:solidFill>
                  <a:srgbClr val="FFFFFF"/>
                </a:solidFill>
                <a:prstDash val="solid"/>
                <a:miter lim="800000"/>
              </a:ln>
              <a:solidFill>
                <a:srgbClr val="FF0000"/>
              </a:solidFill>
              <a:effectLst>
                <a:outerShdw blurRad="50800" algn="tl" rotWithShape="0">
                  <a:srgbClr val="000000"/>
                </a:outerShdw>
              </a:effectLst>
            </a:endParaRPr>
          </a:p>
        </p:txBody>
      </p:sp>
      <p:sp>
        <p:nvSpPr>
          <p:cNvPr id="16" name="TextBox 15"/>
          <p:cNvSpPr txBox="1"/>
          <p:nvPr/>
        </p:nvSpPr>
        <p:spPr>
          <a:xfrm>
            <a:off x="0" y="620688"/>
            <a:ext cx="9144000" cy="861774"/>
          </a:xfrm>
          <a:prstGeom prst="rect">
            <a:avLst/>
          </a:prstGeom>
          <a:noFill/>
          <a:ln w="28575">
            <a:solidFill>
              <a:schemeClr val="tx1"/>
            </a:solidFill>
          </a:ln>
        </p:spPr>
        <p:txBody>
          <a:bodyPr wrap="square" rtlCol="0">
            <a:spAutoFit/>
          </a:bodyPr>
          <a:lstStyle/>
          <a:p>
            <a:r>
              <a:rPr lang="en-GB" sz="2500" dirty="0" smtClean="0"/>
              <a:t>Can you think of </a:t>
            </a:r>
            <a:r>
              <a:rPr lang="en-GB" sz="2500" b="1" u="sng" dirty="0" smtClean="0"/>
              <a:t>two more </a:t>
            </a:r>
            <a:r>
              <a:rPr lang="en-GB" sz="2500" dirty="0" smtClean="0">
                <a:solidFill>
                  <a:srgbClr val="FF0000"/>
                </a:solidFill>
              </a:rPr>
              <a:t>synonym</a:t>
            </a:r>
            <a:r>
              <a:rPr lang="en-GB" sz="2500" dirty="0" smtClean="0"/>
              <a:t>s that would describe ancient Greek mythical heroes or creatures</a:t>
            </a:r>
            <a:r>
              <a:rPr lang="en-GB" sz="2500" dirty="0" smtClean="0"/>
              <a:t>? Type them in the empty boxes.</a:t>
            </a:r>
            <a:endParaRPr lang="en-GB" sz="2500" dirty="0"/>
          </a:p>
        </p:txBody>
      </p:sp>
      <p:sp>
        <p:nvSpPr>
          <p:cNvPr id="12" name="TextBox 11"/>
          <p:cNvSpPr txBox="1"/>
          <p:nvPr/>
        </p:nvSpPr>
        <p:spPr>
          <a:xfrm>
            <a:off x="0" y="1628800"/>
            <a:ext cx="1907704" cy="738664"/>
          </a:xfrm>
          <a:prstGeom prst="rect">
            <a:avLst/>
          </a:prstGeom>
          <a:solidFill>
            <a:srgbClr val="FFFF00"/>
          </a:solidFill>
          <a:ln w="28575">
            <a:solidFill>
              <a:schemeClr val="tx1"/>
            </a:solidFill>
          </a:ln>
        </p:spPr>
        <p:txBody>
          <a:bodyPr wrap="square" rtlCol="0">
            <a:spAutoFit/>
          </a:bodyPr>
          <a:lstStyle/>
          <a:p>
            <a:pPr algn="ctr"/>
            <a:r>
              <a:rPr lang="en-GB" sz="4200" dirty="0" smtClean="0"/>
              <a:t>brave</a:t>
            </a:r>
            <a:endParaRPr lang="en-GB" sz="4200" dirty="0"/>
          </a:p>
        </p:txBody>
      </p:sp>
      <p:sp>
        <p:nvSpPr>
          <p:cNvPr id="18" name="TextBox 17"/>
          <p:cNvSpPr txBox="1"/>
          <p:nvPr/>
        </p:nvSpPr>
        <p:spPr>
          <a:xfrm>
            <a:off x="0" y="2492896"/>
            <a:ext cx="1907704" cy="738664"/>
          </a:xfrm>
          <a:prstGeom prst="rect">
            <a:avLst/>
          </a:prstGeom>
          <a:solidFill>
            <a:schemeClr val="bg1">
              <a:lumMod val="75000"/>
            </a:schemeClr>
          </a:solidFill>
          <a:ln w="28575">
            <a:solidFill>
              <a:schemeClr val="tx1"/>
            </a:solidFill>
          </a:ln>
        </p:spPr>
        <p:txBody>
          <a:bodyPr wrap="square" rtlCol="0">
            <a:spAutoFit/>
          </a:bodyPr>
          <a:lstStyle/>
          <a:p>
            <a:pPr algn="ctr"/>
            <a:r>
              <a:rPr lang="en-GB" sz="4200" dirty="0" smtClean="0"/>
              <a:t>ugly</a:t>
            </a:r>
            <a:endParaRPr lang="en-GB" sz="4200" dirty="0"/>
          </a:p>
        </p:txBody>
      </p:sp>
      <p:sp>
        <p:nvSpPr>
          <p:cNvPr id="19" name="TextBox 18"/>
          <p:cNvSpPr txBox="1"/>
          <p:nvPr/>
        </p:nvSpPr>
        <p:spPr>
          <a:xfrm>
            <a:off x="0" y="3356992"/>
            <a:ext cx="1907704" cy="738664"/>
          </a:xfrm>
          <a:prstGeom prst="rect">
            <a:avLst/>
          </a:prstGeom>
          <a:solidFill>
            <a:srgbClr val="66FF33"/>
          </a:solidFill>
          <a:ln w="28575">
            <a:solidFill>
              <a:schemeClr val="tx1"/>
            </a:solidFill>
          </a:ln>
        </p:spPr>
        <p:txBody>
          <a:bodyPr wrap="square" rtlCol="0">
            <a:spAutoFit/>
          </a:bodyPr>
          <a:lstStyle/>
          <a:p>
            <a:pPr algn="ctr"/>
            <a:r>
              <a:rPr lang="en-GB" sz="4200" dirty="0" smtClean="0"/>
              <a:t>huge</a:t>
            </a:r>
            <a:endParaRPr lang="en-GB" sz="4200" dirty="0"/>
          </a:p>
        </p:txBody>
      </p:sp>
      <p:sp>
        <p:nvSpPr>
          <p:cNvPr id="20" name="TextBox 19"/>
          <p:cNvSpPr txBox="1"/>
          <p:nvPr/>
        </p:nvSpPr>
        <p:spPr>
          <a:xfrm>
            <a:off x="0" y="4221088"/>
            <a:ext cx="1907704" cy="738664"/>
          </a:xfrm>
          <a:prstGeom prst="rect">
            <a:avLst/>
          </a:prstGeom>
          <a:solidFill>
            <a:schemeClr val="accent6">
              <a:lumMod val="40000"/>
              <a:lumOff val="60000"/>
            </a:schemeClr>
          </a:solidFill>
          <a:ln w="28575">
            <a:solidFill>
              <a:schemeClr val="tx1"/>
            </a:solidFill>
          </a:ln>
        </p:spPr>
        <p:txBody>
          <a:bodyPr wrap="square" rtlCol="0">
            <a:spAutoFit/>
          </a:bodyPr>
          <a:lstStyle/>
          <a:p>
            <a:pPr algn="ctr"/>
            <a:r>
              <a:rPr lang="en-GB" sz="4200" dirty="0" smtClean="0"/>
              <a:t>strong</a:t>
            </a:r>
            <a:endParaRPr lang="en-GB" sz="4200" dirty="0"/>
          </a:p>
        </p:txBody>
      </p:sp>
      <p:sp>
        <p:nvSpPr>
          <p:cNvPr id="21" name="TextBox 20"/>
          <p:cNvSpPr txBox="1"/>
          <p:nvPr/>
        </p:nvSpPr>
        <p:spPr>
          <a:xfrm>
            <a:off x="0" y="5085184"/>
            <a:ext cx="1907704" cy="738664"/>
          </a:xfrm>
          <a:prstGeom prst="rect">
            <a:avLst/>
          </a:prstGeom>
          <a:solidFill>
            <a:schemeClr val="accent3">
              <a:lumMod val="20000"/>
              <a:lumOff val="80000"/>
            </a:schemeClr>
          </a:solidFill>
          <a:ln w="28575">
            <a:solidFill>
              <a:schemeClr val="tx1"/>
            </a:solidFill>
          </a:ln>
        </p:spPr>
        <p:txBody>
          <a:bodyPr wrap="square" rtlCol="0">
            <a:spAutoFit/>
          </a:bodyPr>
          <a:lstStyle/>
          <a:p>
            <a:pPr algn="ctr"/>
            <a:r>
              <a:rPr lang="en-GB" sz="4200" dirty="0" smtClean="0"/>
              <a:t>vicious</a:t>
            </a:r>
            <a:endParaRPr lang="en-GB" sz="4200" dirty="0"/>
          </a:p>
        </p:txBody>
      </p:sp>
      <p:sp>
        <p:nvSpPr>
          <p:cNvPr id="22" name="TextBox 21"/>
          <p:cNvSpPr txBox="1"/>
          <p:nvPr/>
        </p:nvSpPr>
        <p:spPr>
          <a:xfrm>
            <a:off x="0" y="5949280"/>
            <a:ext cx="1907704" cy="738664"/>
          </a:xfrm>
          <a:prstGeom prst="rect">
            <a:avLst/>
          </a:prstGeom>
          <a:solidFill>
            <a:schemeClr val="tx2">
              <a:lumMod val="20000"/>
              <a:lumOff val="80000"/>
            </a:schemeClr>
          </a:solidFill>
          <a:ln w="28575">
            <a:solidFill>
              <a:schemeClr val="tx1"/>
            </a:solidFill>
          </a:ln>
        </p:spPr>
        <p:txBody>
          <a:bodyPr wrap="square" rtlCol="0">
            <a:spAutoFit/>
          </a:bodyPr>
          <a:lstStyle/>
          <a:p>
            <a:pPr algn="ctr"/>
            <a:r>
              <a:rPr lang="en-GB" sz="4200" dirty="0" smtClean="0"/>
              <a:t>clever</a:t>
            </a:r>
            <a:endParaRPr lang="en-GB" sz="4200" dirty="0"/>
          </a:p>
        </p:txBody>
      </p:sp>
      <p:sp>
        <p:nvSpPr>
          <p:cNvPr id="23" name="Right Arrow 22"/>
          <p:cNvSpPr/>
          <p:nvPr/>
        </p:nvSpPr>
        <p:spPr>
          <a:xfrm>
            <a:off x="1979712" y="1772816"/>
            <a:ext cx="936104" cy="2880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ight Arrow 23"/>
          <p:cNvSpPr/>
          <p:nvPr/>
        </p:nvSpPr>
        <p:spPr>
          <a:xfrm>
            <a:off x="1979712" y="2564904"/>
            <a:ext cx="936104" cy="288032"/>
          </a:xfrm>
          <a:prstGeom prst="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ight Arrow 24"/>
          <p:cNvSpPr/>
          <p:nvPr/>
        </p:nvSpPr>
        <p:spPr>
          <a:xfrm>
            <a:off x="1979712" y="3501008"/>
            <a:ext cx="936104" cy="288032"/>
          </a:xfrm>
          <a:prstGeom prst="rightArrow">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ight Arrow 26"/>
          <p:cNvSpPr/>
          <p:nvPr/>
        </p:nvSpPr>
        <p:spPr>
          <a:xfrm>
            <a:off x="1979712" y="4365104"/>
            <a:ext cx="936104" cy="288032"/>
          </a:xfrm>
          <a:prstGeom prst="righ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ight Arrow 27"/>
          <p:cNvSpPr/>
          <p:nvPr/>
        </p:nvSpPr>
        <p:spPr>
          <a:xfrm>
            <a:off x="1979712" y="5157192"/>
            <a:ext cx="936104" cy="288032"/>
          </a:xfrm>
          <a:prstGeom prst="rightArrow">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ight Arrow 28"/>
          <p:cNvSpPr/>
          <p:nvPr/>
        </p:nvSpPr>
        <p:spPr>
          <a:xfrm>
            <a:off x="1979712" y="6093296"/>
            <a:ext cx="936104" cy="288032"/>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p:cNvSpPr txBox="1"/>
          <p:nvPr/>
        </p:nvSpPr>
        <p:spPr>
          <a:xfrm>
            <a:off x="2987824" y="1628800"/>
            <a:ext cx="1907704" cy="584775"/>
          </a:xfrm>
          <a:prstGeom prst="rect">
            <a:avLst/>
          </a:prstGeom>
          <a:solidFill>
            <a:srgbClr val="FFFF00"/>
          </a:solidFill>
          <a:ln w="28575">
            <a:solidFill>
              <a:schemeClr val="tx1"/>
            </a:solidFill>
          </a:ln>
        </p:spPr>
        <p:txBody>
          <a:bodyPr wrap="square" rtlCol="0">
            <a:spAutoFit/>
          </a:bodyPr>
          <a:lstStyle/>
          <a:p>
            <a:pPr algn="ctr"/>
            <a:r>
              <a:rPr lang="en-GB" sz="3200" dirty="0" smtClean="0"/>
              <a:t>gallant</a:t>
            </a:r>
            <a:endParaRPr lang="en-GB" sz="3200" dirty="0"/>
          </a:p>
        </p:txBody>
      </p:sp>
      <p:sp>
        <p:nvSpPr>
          <p:cNvPr id="32" name="TextBox 31"/>
          <p:cNvSpPr txBox="1"/>
          <p:nvPr/>
        </p:nvSpPr>
        <p:spPr>
          <a:xfrm>
            <a:off x="2987824" y="2492896"/>
            <a:ext cx="1907704" cy="584775"/>
          </a:xfrm>
          <a:prstGeom prst="rect">
            <a:avLst/>
          </a:prstGeom>
          <a:solidFill>
            <a:schemeClr val="bg1">
              <a:lumMod val="75000"/>
            </a:schemeClr>
          </a:solidFill>
          <a:ln w="28575">
            <a:solidFill>
              <a:schemeClr val="tx1"/>
            </a:solidFill>
          </a:ln>
        </p:spPr>
        <p:txBody>
          <a:bodyPr wrap="square" rtlCol="0">
            <a:spAutoFit/>
          </a:bodyPr>
          <a:lstStyle/>
          <a:p>
            <a:pPr algn="ctr"/>
            <a:r>
              <a:rPr lang="en-GB" sz="3200" dirty="0" smtClean="0"/>
              <a:t>disfigured</a:t>
            </a:r>
            <a:endParaRPr lang="en-GB" sz="3200" dirty="0"/>
          </a:p>
        </p:txBody>
      </p:sp>
      <p:sp>
        <p:nvSpPr>
          <p:cNvPr id="33" name="TextBox 32"/>
          <p:cNvSpPr txBox="1"/>
          <p:nvPr/>
        </p:nvSpPr>
        <p:spPr>
          <a:xfrm>
            <a:off x="2987824" y="3356992"/>
            <a:ext cx="1907704" cy="584775"/>
          </a:xfrm>
          <a:prstGeom prst="rect">
            <a:avLst/>
          </a:prstGeom>
          <a:solidFill>
            <a:srgbClr val="66FF33"/>
          </a:solidFill>
          <a:ln w="28575">
            <a:solidFill>
              <a:schemeClr val="tx1"/>
            </a:solidFill>
          </a:ln>
        </p:spPr>
        <p:txBody>
          <a:bodyPr wrap="square" rtlCol="0">
            <a:spAutoFit/>
          </a:bodyPr>
          <a:lstStyle/>
          <a:p>
            <a:pPr algn="ctr"/>
            <a:r>
              <a:rPr lang="en-GB" sz="3200" dirty="0" smtClean="0"/>
              <a:t>massive</a:t>
            </a:r>
            <a:endParaRPr lang="en-GB" sz="3200" dirty="0"/>
          </a:p>
        </p:txBody>
      </p:sp>
      <p:sp>
        <p:nvSpPr>
          <p:cNvPr id="34" name="TextBox 33"/>
          <p:cNvSpPr txBox="1"/>
          <p:nvPr/>
        </p:nvSpPr>
        <p:spPr>
          <a:xfrm>
            <a:off x="2987824" y="4221088"/>
            <a:ext cx="1907704" cy="584775"/>
          </a:xfrm>
          <a:prstGeom prst="rect">
            <a:avLst/>
          </a:prstGeom>
          <a:solidFill>
            <a:schemeClr val="accent6">
              <a:lumMod val="40000"/>
              <a:lumOff val="60000"/>
            </a:schemeClr>
          </a:solidFill>
          <a:ln w="28575">
            <a:solidFill>
              <a:schemeClr val="tx1"/>
            </a:solidFill>
          </a:ln>
        </p:spPr>
        <p:txBody>
          <a:bodyPr wrap="square" rtlCol="0">
            <a:spAutoFit/>
          </a:bodyPr>
          <a:lstStyle/>
          <a:p>
            <a:pPr algn="ctr"/>
            <a:r>
              <a:rPr lang="en-GB" sz="3200" dirty="0" smtClean="0"/>
              <a:t>burly</a:t>
            </a:r>
            <a:endParaRPr lang="en-GB" sz="3200" dirty="0"/>
          </a:p>
        </p:txBody>
      </p:sp>
      <p:sp>
        <p:nvSpPr>
          <p:cNvPr id="35" name="TextBox 34"/>
          <p:cNvSpPr txBox="1"/>
          <p:nvPr/>
        </p:nvSpPr>
        <p:spPr>
          <a:xfrm>
            <a:off x="2987824" y="5085184"/>
            <a:ext cx="1907704" cy="584775"/>
          </a:xfrm>
          <a:prstGeom prst="rect">
            <a:avLst/>
          </a:prstGeom>
          <a:solidFill>
            <a:schemeClr val="accent3">
              <a:lumMod val="20000"/>
              <a:lumOff val="80000"/>
            </a:schemeClr>
          </a:solidFill>
          <a:ln w="28575">
            <a:solidFill>
              <a:schemeClr val="tx1"/>
            </a:solidFill>
          </a:ln>
        </p:spPr>
        <p:txBody>
          <a:bodyPr wrap="square" rtlCol="0">
            <a:spAutoFit/>
          </a:bodyPr>
          <a:lstStyle/>
          <a:p>
            <a:pPr algn="ctr"/>
            <a:r>
              <a:rPr lang="en-GB" sz="3200" dirty="0" smtClean="0"/>
              <a:t>ferocious</a:t>
            </a:r>
            <a:endParaRPr lang="en-GB" sz="3200" dirty="0"/>
          </a:p>
        </p:txBody>
      </p:sp>
      <p:sp>
        <p:nvSpPr>
          <p:cNvPr id="36" name="TextBox 35"/>
          <p:cNvSpPr txBox="1"/>
          <p:nvPr/>
        </p:nvSpPr>
        <p:spPr>
          <a:xfrm>
            <a:off x="2987824" y="5949280"/>
            <a:ext cx="1907704" cy="584775"/>
          </a:xfrm>
          <a:prstGeom prst="rect">
            <a:avLst/>
          </a:prstGeom>
          <a:solidFill>
            <a:schemeClr val="tx2">
              <a:lumMod val="20000"/>
              <a:lumOff val="80000"/>
            </a:schemeClr>
          </a:solidFill>
          <a:ln w="28575">
            <a:solidFill>
              <a:schemeClr val="tx1"/>
            </a:solidFill>
          </a:ln>
        </p:spPr>
        <p:txBody>
          <a:bodyPr wrap="square" rtlCol="0">
            <a:spAutoFit/>
          </a:bodyPr>
          <a:lstStyle/>
          <a:p>
            <a:pPr algn="ctr"/>
            <a:r>
              <a:rPr lang="en-GB" sz="3200" dirty="0" smtClean="0"/>
              <a:t>cunning</a:t>
            </a:r>
            <a:endParaRPr lang="en-GB" sz="3200" dirty="0"/>
          </a:p>
        </p:txBody>
      </p:sp>
      <p:sp>
        <p:nvSpPr>
          <p:cNvPr id="37" name="TextBox 36"/>
          <p:cNvSpPr txBox="1"/>
          <p:nvPr/>
        </p:nvSpPr>
        <p:spPr>
          <a:xfrm>
            <a:off x="5076056" y="1628800"/>
            <a:ext cx="1907704" cy="584775"/>
          </a:xfrm>
          <a:prstGeom prst="rect">
            <a:avLst/>
          </a:prstGeom>
          <a:solidFill>
            <a:srgbClr val="FFFF00"/>
          </a:solidFill>
          <a:ln w="28575">
            <a:solidFill>
              <a:schemeClr val="tx1"/>
            </a:solidFill>
          </a:ln>
        </p:spPr>
        <p:txBody>
          <a:bodyPr wrap="square" rtlCol="0">
            <a:spAutoFit/>
          </a:bodyPr>
          <a:lstStyle/>
          <a:p>
            <a:pPr algn="ctr"/>
            <a:endParaRPr lang="en-GB" sz="3200" dirty="0"/>
          </a:p>
        </p:txBody>
      </p:sp>
      <p:sp>
        <p:nvSpPr>
          <p:cNvPr id="38" name="TextBox 37"/>
          <p:cNvSpPr txBox="1"/>
          <p:nvPr/>
        </p:nvSpPr>
        <p:spPr>
          <a:xfrm>
            <a:off x="5076056" y="2492896"/>
            <a:ext cx="1907704" cy="584775"/>
          </a:xfrm>
          <a:prstGeom prst="rect">
            <a:avLst/>
          </a:prstGeom>
          <a:solidFill>
            <a:schemeClr val="bg1">
              <a:lumMod val="75000"/>
            </a:schemeClr>
          </a:solidFill>
          <a:ln w="28575">
            <a:solidFill>
              <a:schemeClr val="tx1"/>
            </a:solidFill>
          </a:ln>
        </p:spPr>
        <p:txBody>
          <a:bodyPr wrap="square" rtlCol="0">
            <a:spAutoFit/>
          </a:bodyPr>
          <a:lstStyle/>
          <a:p>
            <a:pPr algn="ctr"/>
            <a:endParaRPr lang="en-GB" sz="3200" dirty="0"/>
          </a:p>
        </p:txBody>
      </p:sp>
      <p:sp>
        <p:nvSpPr>
          <p:cNvPr id="39" name="TextBox 38"/>
          <p:cNvSpPr txBox="1"/>
          <p:nvPr/>
        </p:nvSpPr>
        <p:spPr>
          <a:xfrm>
            <a:off x="5076056" y="3356992"/>
            <a:ext cx="1907704" cy="584775"/>
          </a:xfrm>
          <a:prstGeom prst="rect">
            <a:avLst/>
          </a:prstGeom>
          <a:solidFill>
            <a:srgbClr val="66FF33"/>
          </a:solidFill>
          <a:ln w="28575">
            <a:solidFill>
              <a:schemeClr val="tx1"/>
            </a:solidFill>
          </a:ln>
        </p:spPr>
        <p:txBody>
          <a:bodyPr wrap="square" rtlCol="0">
            <a:spAutoFit/>
          </a:bodyPr>
          <a:lstStyle/>
          <a:p>
            <a:pPr algn="ctr"/>
            <a:endParaRPr lang="en-GB" sz="3200" dirty="0"/>
          </a:p>
        </p:txBody>
      </p:sp>
      <p:sp>
        <p:nvSpPr>
          <p:cNvPr id="40" name="TextBox 39"/>
          <p:cNvSpPr txBox="1"/>
          <p:nvPr/>
        </p:nvSpPr>
        <p:spPr>
          <a:xfrm>
            <a:off x="5076056" y="4221088"/>
            <a:ext cx="1907704" cy="584775"/>
          </a:xfrm>
          <a:prstGeom prst="rect">
            <a:avLst/>
          </a:prstGeom>
          <a:solidFill>
            <a:schemeClr val="accent6">
              <a:lumMod val="40000"/>
              <a:lumOff val="60000"/>
            </a:schemeClr>
          </a:solidFill>
          <a:ln w="28575">
            <a:solidFill>
              <a:schemeClr val="tx1"/>
            </a:solidFill>
          </a:ln>
        </p:spPr>
        <p:txBody>
          <a:bodyPr wrap="square" rtlCol="0">
            <a:spAutoFit/>
          </a:bodyPr>
          <a:lstStyle/>
          <a:p>
            <a:pPr algn="ctr"/>
            <a:endParaRPr lang="en-GB" sz="3200" dirty="0"/>
          </a:p>
        </p:txBody>
      </p:sp>
      <p:sp>
        <p:nvSpPr>
          <p:cNvPr id="41" name="TextBox 40"/>
          <p:cNvSpPr txBox="1"/>
          <p:nvPr/>
        </p:nvSpPr>
        <p:spPr>
          <a:xfrm>
            <a:off x="5076056" y="5085184"/>
            <a:ext cx="1907704" cy="584775"/>
          </a:xfrm>
          <a:prstGeom prst="rect">
            <a:avLst/>
          </a:prstGeom>
          <a:solidFill>
            <a:schemeClr val="accent3">
              <a:lumMod val="20000"/>
              <a:lumOff val="80000"/>
            </a:schemeClr>
          </a:solidFill>
          <a:ln w="28575">
            <a:solidFill>
              <a:schemeClr val="tx1"/>
            </a:solidFill>
          </a:ln>
        </p:spPr>
        <p:txBody>
          <a:bodyPr wrap="square" rtlCol="0">
            <a:spAutoFit/>
          </a:bodyPr>
          <a:lstStyle/>
          <a:p>
            <a:pPr algn="ctr"/>
            <a:endParaRPr lang="en-GB" sz="3200" dirty="0"/>
          </a:p>
        </p:txBody>
      </p:sp>
      <p:sp>
        <p:nvSpPr>
          <p:cNvPr id="42" name="TextBox 41"/>
          <p:cNvSpPr txBox="1"/>
          <p:nvPr/>
        </p:nvSpPr>
        <p:spPr>
          <a:xfrm>
            <a:off x="5076056" y="5949280"/>
            <a:ext cx="1907704" cy="584775"/>
          </a:xfrm>
          <a:prstGeom prst="rect">
            <a:avLst/>
          </a:prstGeom>
          <a:solidFill>
            <a:schemeClr val="tx2">
              <a:lumMod val="20000"/>
              <a:lumOff val="80000"/>
            </a:schemeClr>
          </a:solidFill>
          <a:ln w="28575">
            <a:solidFill>
              <a:schemeClr val="tx1"/>
            </a:solidFill>
          </a:ln>
        </p:spPr>
        <p:txBody>
          <a:bodyPr wrap="square" rtlCol="0">
            <a:spAutoFit/>
          </a:bodyPr>
          <a:lstStyle/>
          <a:p>
            <a:pPr algn="ctr"/>
            <a:endParaRPr lang="en-GB" sz="3200" dirty="0"/>
          </a:p>
        </p:txBody>
      </p:sp>
      <p:sp>
        <p:nvSpPr>
          <p:cNvPr id="43" name="TextBox 42"/>
          <p:cNvSpPr txBox="1"/>
          <p:nvPr/>
        </p:nvSpPr>
        <p:spPr>
          <a:xfrm>
            <a:off x="7236296" y="1628800"/>
            <a:ext cx="1907704" cy="584775"/>
          </a:xfrm>
          <a:prstGeom prst="rect">
            <a:avLst/>
          </a:prstGeom>
          <a:solidFill>
            <a:srgbClr val="FFFF00"/>
          </a:solidFill>
          <a:ln w="28575">
            <a:solidFill>
              <a:schemeClr val="tx1"/>
            </a:solidFill>
          </a:ln>
        </p:spPr>
        <p:txBody>
          <a:bodyPr wrap="square" rtlCol="0">
            <a:spAutoFit/>
          </a:bodyPr>
          <a:lstStyle/>
          <a:p>
            <a:pPr algn="ctr"/>
            <a:endParaRPr lang="en-GB" sz="3200" dirty="0"/>
          </a:p>
        </p:txBody>
      </p:sp>
      <p:sp>
        <p:nvSpPr>
          <p:cNvPr id="44" name="TextBox 43"/>
          <p:cNvSpPr txBox="1"/>
          <p:nvPr/>
        </p:nvSpPr>
        <p:spPr>
          <a:xfrm>
            <a:off x="7236296" y="2492896"/>
            <a:ext cx="1907704" cy="584775"/>
          </a:xfrm>
          <a:prstGeom prst="rect">
            <a:avLst/>
          </a:prstGeom>
          <a:solidFill>
            <a:schemeClr val="bg1">
              <a:lumMod val="75000"/>
            </a:schemeClr>
          </a:solidFill>
          <a:ln w="28575">
            <a:solidFill>
              <a:schemeClr val="tx1"/>
            </a:solidFill>
          </a:ln>
        </p:spPr>
        <p:txBody>
          <a:bodyPr wrap="square" rtlCol="0">
            <a:spAutoFit/>
          </a:bodyPr>
          <a:lstStyle/>
          <a:p>
            <a:pPr algn="ctr"/>
            <a:endParaRPr lang="en-GB" sz="3200" dirty="0"/>
          </a:p>
        </p:txBody>
      </p:sp>
      <p:sp>
        <p:nvSpPr>
          <p:cNvPr id="45" name="TextBox 44"/>
          <p:cNvSpPr txBox="1"/>
          <p:nvPr/>
        </p:nvSpPr>
        <p:spPr>
          <a:xfrm>
            <a:off x="7236296" y="3356992"/>
            <a:ext cx="1907704" cy="584775"/>
          </a:xfrm>
          <a:prstGeom prst="rect">
            <a:avLst/>
          </a:prstGeom>
          <a:solidFill>
            <a:srgbClr val="66FF33"/>
          </a:solidFill>
          <a:ln w="28575">
            <a:solidFill>
              <a:schemeClr val="tx1"/>
            </a:solidFill>
          </a:ln>
        </p:spPr>
        <p:txBody>
          <a:bodyPr wrap="square" rtlCol="0">
            <a:spAutoFit/>
          </a:bodyPr>
          <a:lstStyle/>
          <a:p>
            <a:pPr algn="ctr"/>
            <a:endParaRPr lang="en-GB" sz="3200" dirty="0"/>
          </a:p>
        </p:txBody>
      </p:sp>
      <p:sp>
        <p:nvSpPr>
          <p:cNvPr id="46" name="TextBox 45"/>
          <p:cNvSpPr txBox="1"/>
          <p:nvPr/>
        </p:nvSpPr>
        <p:spPr>
          <a:xfrm>
            <a:off x="7236296" y="4221088"/>
            <a:ext cx="1907704" cy="584775"/>
          </a:xfrm>
          <a:prstGeom prst="rect">
            <a:avLst/>
          </a:prstGeom>
          <a:solidFill>
            <a:schemeClr val="accent6">
              <a:lumMod val="40000"/>
              <a:lumOff val="60000"/>
            </a:schemeClr>
          </a:solidFill>
          <a:ln w="28575">
            <a:solidFill>
              <a:schemeClr val="tx1"/>
            </a:solidFill>
          </a:ln>
        </p:spPr>
        <p:txBody>
          <a:bodyPr wrap="square" rtlCol="0">
            <a:spAutoFit/>
          </a:bodyPr>
          <a:lstStyle/>
          <a:p>
            <a:pPr algn="ctr"/>
            <a:endParaRPr lang="en-GB" sz="3200" dirty="0"/>
          </a:p>
        </p:txBody>
      </p:sp>
      <p:sp>
        <p:nvSpPr>
          <p:cNvPr id="47" name="TextBox 46"/>
          <p:cNvSpPr txBox="1"/>
          <p:nvPr/>
        </p:nvSpPr>
        <p:spPr>
          <a:xfrm>
            <a:off x="7236296" y="5085184"/>
            <a:ext cx="1907704" cy="584775"/>
          </a:xfrm>
          <a:prstGeom prst="rect">
            <a:avLst/>
          </a:prstGeom>
          <a:solidFill>
            <a:schemeClr val="accent3">
              <a:lumMod val="20000"/>
              <a:lumOff val="80000"/>
            </a:schemeClr>
          </a:solidFill>
          <a:ln w="28575">
            <a:solidFill>
              <a:schemeClr val="tx1"/>
            </a:solidFill>
          </a:ln>
        </p:spPr>
        <p:txBody>
          <a:bodyPr wrap="square" rtlCol="0">
            <a:spAutoFit/>
          </a:bodyPr>
          <a:lstStyle/>
          <a:p>
            <a:pPr algn="ctr"/>
            <a:endParaRPr lang="en-GB" sz="3200" dirty="0"/>
          </a:p>
        </p:txBody>
      </p:sp>
      <p:sp>
        <p:nvSpPr>
          <p:cNvPr id="48" name="TextBox 47"/>
          <p:cNvSpPr txBox="1"/>
          <p:nvPr/>
        </p:nvSpPr>
        <p:spPr>
          <a:xfrm>
            <a:off x="7236296" y="5949280"/>
            <a:ext cx="1907704" cy="584775"/>
          </a:xfrm>
          <a:prstGeom prst="rect">
            <a:avLst/>
          </a:prstGeom>
          <a:solidFill>
            <a:schemeClr val="tx2">
              <a:lumMod val="20000"/>
              <a:lumOff val="80000"/>
            </a:schemeClr>
          </a:solidFill>
          <a:ln w="28575">
            <a:solidFill>
              <a:schemeClr val="tx1"/>
            </a:solidFill>
          </a:ln>
        </p:spPr>
        <p:txBody>
          <a:bodyPr wrap="square" rtlCol="0">
            <a:spAutoFit/>
          </a:bodyPr>
          <a:lstStyle/>
          <a:p>
            <a:pPr algn="ctr"/>
            <a:endParaRPr lang="en-GB" sz="3200" dirty="0"/>
          </a:p>
        </p:txBody>
      </p:sp>
    </p:spTree>
    <p:extLst>
      <p:ext uri="{BB962C8B-B14F-4D97-AF65-F5344CB8AC3E}">
        <p14:creationId xmlns="" xmlns:p14="http://schemas.microsoft.com/office/powerpoint/2010/main" val="44670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linds(horizontal)">
                                      <p:cBhvr>
                                        <p:cTn id="13" dur="500"/>
                                        <p:tgtEl>
                                          <p:spTgt spid="1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linds(horizontal)">
                                      <p:cBhvr>
                                        <p:cTn id="16" dur="500"/>
                                        <p:tgtEl>
                                          <p:spTgt spid="19"/>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linds(horizontal)">
                                      <p:cBhvr>
                                        <p:cTn id="19" dur="500"/>
                                        <p:tgtEl>
                                          <p:spTgt spid="20"/>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linds(horizontal)">
                                      <p:cBhvr>
                                        <p:cTn id="22" dur="500"/>
                                        <p:tgtEl>
                                          <p:spTgt spid="21"/>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blinds(horizontal)">
                                      <p:cBhvr>
                                        <p:cTn id="25" dur="500"/>
                                        <p:tgtEl>
                                          <p:spTgt spid="22"/>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blinds(horizontal)">
                                      <p:cBhvr>
                                        <p:cTn id="28" dur="500"/>
                                        <p:tgtEl>
                                          <p:spTgt spid="31"/>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blinds(horizontal)">
                                      <p:cBhvr>
                                        <p:cTn id="31" dur="500"/>
                                        <p:tgtEl>
                                          <p:spTgt spid="32"/>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blinds(horizontal)">
                                      <p:cBhvr>
                                        <p:cTn id="34" dur="500"/>
                                        <p:tgtEl>
                                          <p:spTgt spid="33"/>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blinds(horizontal)">
                                      <p:cBhvr>
                                        <p:cTn id="37" dur="500"/>
                                        <p:tgtEl>
                                          <p:spTgt spid="34"/>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blinds(horizontal)">
                                      <p:cBhvr>
                                        <p:cTn id="40" dur="500"/>
                                        <p:tgtEl>
                                          <p:spTgt spid="35"/>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blinds(horizontal)">
                                      <p:cBhvr>
                                        <p:cTn id="43" dur="500"/>
                                        <p:tgtEl>
                                          <p:spTgt spid="36"/>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blinds(horizontal)">
                                      <p:cBhvr>
                                        <p:cTn id="46" dur="500"/>
                                        <p:tgtEl>
                                          <p:spTgt spid="37"/>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blinds(horizontal)">
                                      <p:cBhvr>
                                        <p:cTn id="49" dur="500"/>
                                        <p:tgtEl>
                                          <p:spTgt spid="38"/>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blinds(horizontal)">
                                      <p:cBhvr>
                                        <p:cTn id="52" dur="500"/>
                                        <p:tgtEl>
                                          <p:spTgt spid="39"/>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blinds(horizontal)">
                                      <p:cBhvr>
                                        <p:cTn id="55" dur="500"/>
                                        <p:tgtEl>
                                          <p:spTgt spid="40"/>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blinds(horizontal)">
                                      <p:cBhvr>
                                        <p:cTn id="58" dur="500"/>
                                        <p:tgtEl>
                                          <p:spTgt spid="41"/>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blinds(horizontal)">
                                      <p:cBhvr>
                                        <p:cTn id="61" dur="500"/>
                                        <p:tgtEl>
                                          <p:spTgt spid="42"/>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blinds(horizontal)">
                                      <p:cBhvr>
                                        <p:cTn id="64" dur="500"/>
                                        <p:tgtEl>
                                          <p:spTgt spid="43"/>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blinds(horizontal)">
                                      <p:cBhvr>
                                        <p:cTn id="67" dur="500"/>
                                        <p:tgtEl>
                                          <p:spTgt spid="44"/>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blinds(horizontal)">
                                      <p:cBhvr>
                                        <p:cTn id="70" dur="500"/>
                                        <p:tgtEl>
                                          <p:spTgt spid="45"/>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blinds(horizontal)">
                                      <p:cBhvr>
                                        <p:cTn id="73" dur="500"/>
                                        <p:tgtEl>
                                          <p:spTgt spid="46"/>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47"/>
                                        </p:tgtEl>
                                        <p:attrNameLst>
                                          <p:attrName>style.visibility</p:attrName>
                                        </p:attrNameLst>
                                      </p:cBhvr>
                                      <p:to>
                                        <p:strVal val="visible"/>
                                      </p:to>
                                    </p:set>
                                    <p:animEffect transition="in" filter="blinds(horizontal)">
                                      <p:cBhvr>
                                        <p:cTn id="76" dur="500"/>
                                        <p:tgtEl>
                                          <p:spTgt spid="47"/>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blinds(horizontal)">
                                      <p:cBhvr>
                                        <p:cTn id="7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2" grpId="0" animBg="1"/>
      <p:bldP spid="18" grpId="0" animBg="1"/>
      <p:bldP spid="19" grpId="0" animBg="1"/>
      <p:bldP spid="20" grpId="0" animBg="1"/>
      <p:bldP spid="21" grpId="0" animBg="1"/>
      <p:bldP spid="22"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 y="0"/>
            <a:ext cx="9143999" cy="769441"/>
          </a:xfrm>
          <a:prstGeom prst="rect">
            <a:avLst/>
          </a:prstGeom>
          <a:solidFill>
            <a:srgbClr val="66FF33"/>
          </a:solidFill>
          <a:ln w="19050">
            <a:solidFill>
              <a:schemeClr val="tx1"/>
            </a:solidFill>
          </a:ln>
        </p:spPr>
        <p:txBody>
          <a:bodyPr wrap="square" lIns="91440" tIns="45720" rIns="91440" bIns="45720">
            <a:spAutoFit/>
          </a:bodyPr>
          <a:lstStyle/>
          <a:p>
            <a:pPr algn="ctr"/>
            <a:r>
              <a:rPr lang="en-US" sz="4400" b="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English – Ancient Greek Heroes</a:t>
            </a:r>
            <a:endParaRPr lang="en-US" sz="4400" b="1" u="sng" dirty="0">
              <a:ln w="17780" cmpd="sng">
                <a:solidFill>
                  <a:srgbClr val="FFFFFF"/>
                </a:solidFill>
                <a:prstDash val="solid"/>
                <a:miter lim="800000"/>
              </a:ln>
              <a:solidFill>
                <a:srgbClr val="FF0000"/>
              </a:solidFill>
              <a:effectLst>
                <a:outerShdw blurRad="50800" algn="tl" rotWithShape="0">
                  <a:srgbClr val="000000"/>
                </a:outerShdw>
              </a:effectLst>
            </a:endParaRPr>
          </a:p>
        </p:txBody>
      </p:sp>
      <p:pic>
        <p:nvPicPr>
          <p:cNvPr id="2" name="Picture 2" descr="Theseus (1)"/>
          <p:cNvPicPr>
            <a:picLocks noChangeAspect="1" noChangeArrowheads="1"/>
          </p:cNvPicPr>
          <p:nvPr/>
        </p:nvPicPr>
        <p:blipFill>
          <a:blip r:embed="rId2" cstate="print"/>
          <a:srcRect/>
          <a:stretch>
            <a:fillRect/>
          </a:stretch>
        </p:blipFill>
        <p:spPr bwMode="auto">
          <a:xfrm>
            <a:off x="0" y="836712"/>
            <a:ext cx="2671264" cy="1872208"/>
          </a:xfrm>
          <a:prstGeom prst="rect">
            <a:avLst/>
          </a:prstGeom>
          <a:noFill/>
        </p:spPr>
      </p:pic>
      <p:pic>
        <p:nvPicPr>
          <p:cNvPr id="3076" name="Picture 4" descr="Jason - Greek Mythology P6"/>
          <p:cNvPicPr>
            <a:picLocks noChangeAspect="1" noChangeArrowheads="1"/>
          </p:cNvPicPr>
          <p:nvPr/>
        </p:nvPicPr>
        <p:blipFill>
          <a:blip r:embed="rId3" cstate="print"/>
          <a:srcRect/>
          <a:stretch>
            <a:fillRect/>
          </a:stretch>
        </p:blipFill>
        <p:spPr bwMode="auto">
          <a:xfrm>
            <a:off x="2699792" y="836711"/>
            <a:ext cx="1584175" cy="1849231"/>
          </a:xfrm>
          <a:prstGeom prst="rect">
            <a:avLst/>
          </a:prstGeom>
          <a:noFill/>
        </p:spPr>
      </p:pic>
      <p:pic>
        <p:nvPicPr>
          <p:cNvPr id="3078" name="Picture 6" descr="Evening under Lamplight 209: Odysseus and the Cyclops by Evening ..."/>
          <p:cNvPicPr>
            <a:picLocks noChangeAspect="1" noChangeArrowheads="1"/>
          </p:cNvPicPr>
          <p:nvPr/>
        </p:nvPicPr>
        <p:blipFill>
          <a:blip r:embed="rId4" cstate="print"/>
          <a:srcRect/>
          <a:stretch>
            <a:fillRect/>
          </a:stretch>
        </p:blipFill>
        <p:spPr bwMode="auto">
          <a:xfrm>
            <a:off x="4355976" y="836712"/>
            <a:ext cx="1872208" cy="1872208"/>
          </a:xfrm>
          <a:prstGeom prst="rect">
            <a:avLst/>
          </a:prstGeom>
          <a:noFill/>
        </p:spPr>
      </p:pic>
      <p:pic>
        <p:nvPicPr>
          <p:cNvPr id="3080" name="Picture 8" descr="Picture of Hercules (Greek Mythology) (duplicate)"/>
          <p:cNvPicPr>
            <a:picLocks noChangeAspect="1" noChangeArrowheads="1"/>
          </p:cNvPicPr>
          <p:nvPr/>
        </p:nvPicPr>
        <p:blipFill>
          <a:blip r:embed="rId5" cstate="print"/>
          <a:srcRect/>
          <a:stretch>
            <a:fillRect/>
          </a:stretch>
        </p:blipFill>
        <p:spPr bwMode="auto">
          <a:xfrm>
            <a:off x="6300192" y="836713"/>
            <a:ext cx="1315695" cy="1872208"/>
          </a:xfrm>
          <a:prstGeom prst="rect">
            <a:avLst/>
          </a:prstGeom>
          <a:noFill/>
        </p:spPr>
      </p:pic>
      <p:pic>
        <p:nvPicPr>
          <p:cNvPr id="3082" name="Picture 10" descr="Perseus - Greek Myths"/>
          <p:cNvPicPr>
            <a:picLocks noChangeAspect="1" noChangeArrowheads="1"/>
          </p:cNvPicPr>
          <p:nvPr/>
        </p:nvPicPr>
        <p:blipFill>
          <a:blip r:embed="rId6" cstate="print"/>
          <a:srcRect/>
          <a:stretch>
            <a:fillRect/>
          </a:stretch>
        </p:blipFill>
        <p:spPr bwMode="auto">
          <a:xfrm>
            <a:off x="7668344" y="836712"/>
            <a:ext cx="1475656" cy="1846017"/>
          </a:xfrm>
          <a:prstGeom prst="rect">
            <a:avLst/>
          </a:prstGeom>
          <a:noFill/>
        </p:spPr>
      </p:pic>
      <p:sp>
        <p:nvSpPr>
          <p:cNvPr id="16" name="TextBox 15"/>
          <p:cNvSpPr txBox="1"/>
          <p:nvPr/>
        </p:nvSpPr>
        <p:spPr>
          <a:xfrm>
            <a:off x="0" y="4221088"/>
            <a:ext cx="9144000" cy="2569934"/>
          </a:xfrm>
          <a:prstGeom prst="rect">
            <a:avLst/>
          </a:prstGeom>
          <a:solidFill>
            <a:srgbClr val="00B0F0"/>
          </a:solidFill>
          <a:ln w="38100">
            <a:solidFill>
              <a:schemeClr val="tx1"/>
            </a:solidFill>
          </a:ln>
        </p:spPr>
        <p:txBody>
          <a:bodyPr wrap="square" rtlCol="0">
            <a:spAutoFit/>
          </a:bodyPr>
          <a:lstStyle/>
          <a:p>
            <a:pPr algn="ctr"/>
            <a:r>
              <a:rPr lang="en-GB" sz="3500" b="1" dirty="0" smtClean="0">
                <a:latin typeface="Comic Sans MS" pitchFamily="66" charset="0"/>
              </a:rPr>
              <a:t>Here are 5 ancient Greek mythical heroes. Can you match their names to their images</a:t>
            </a:r>
            <a:r>
              <a:rPr lang="en-GB" sz="3500" b="1" dirty="0" smtClean="0"/>
              <a:t>? </a:t>
            </a:r>
          </a:p>
          <a:p>
            <a:pPr algn="ctr"/>
            <a:endParaRPr lang="en-GB" sz="2800" dirty="0" smtClean="0"/>
          </a:p>
          <a:p>
            <a:pPr algn="ctr"/>
            <a:r>
              <a:rPr lang="en-GB" sz="2800" dirty="0" smtClean="0"/>
              <a:t>The first one has been done for you.</a:t>
            </a:r>
            <a:endParaRPr lang="en-GB" sz="2800" dirty="0"/>
          </a:p>
        </p:txBody>
      </p:sp>
      <p:sp>
        <p:nvSpPr>
          <p:cNvPr id="17" name="TextBox 16"/>
          <p:cNvSpPr txBox="1"/>
          <p:nvPr/>
        </p:nvSpPr>
        <p:spPr>
          <a:xfrm>
            <a:off x="3851920" y="3645024"/>
            <a:ext cx="1512168" cy="461665"/>
          </a:xfrm>
          <a:prstGeom prst="rect">
            <a:avLst/>
          </a:prstGeom>
          <a:solidFill>
            <a:schemeClr val="tx1"/>
          </a:solidFill>
          <a:ln w="57150">
            <a:solidFill>
              <a:schemeClr val="tx1"/>
            </a:solidFill>
          </a:ln>
        </p:spPr>
        <p:txBody>
          <a:bodyPr wrap="square" rtlCol="0">
            <a:spAutoFit/>
          </a:bodyPr>
          <a:lstStyle/>
          <a:p>
            <a:pPr algn="ctr"/>
            <a:r>
              <a:rPr lang="en-GB" sz="2400" dirty="0" err="1" smtClean="0">
                <a:solidFill>
                  <a:schemeClr val="bg1"/>
                </a:solidFill>
                <a:latin typeface="Algerian" pitchFamily="82" charset="0"/>
              </a:rPr>
              <a:t>Perseus</a:t>
            </a:r>
            <a:endParaRPr lang="en-GB" sz="2400" dirty="0">
              <a:solidFill>
                <a:schemeClr val="bg1"/>
              </a:solidFill>
              <a:latin typeface="Algerian" pitchFamily="82" charset="0"/>
            </a:endParaRPr>
          </a:p>
        </p:txBody>
      </p:sp>
      <p:sp>
        <p:nvSpPr>
          <p:cNvPr id="18" name="TextBox 17"/>
          <p:cNvSpPr txBox="1"/>
          <p:nvPr/>
        </p:nvSpPr>
        <p:spPr>
          <a:xfrm>
            <a:off x="5508104" y="3645024"/>
            <a:ext cx="1512168" cy="461665"/>
          </a:xfrm>
          <a:prstGeom prst="rect">
            <a:avLst/>
          </a:prstGeom>
          <a:solidFill>
            <a:schemeClr val="tx1"/>
          </a:solidFill>
          <a:ln w="57150">
            <a:solidFill>
              <a:schemeClr val="tx1"/>
            </a:solidFill>
          </a:ln>
        </p:spPr>
        <p:txBody>
          <a:bodyPr wrap="square" rtlCol="0">
            <a:spAutoFit/>
          </a:bodyPr>
          <a:lstStyle/>
          <a:p>
            <a:pPr algn="ctr"/>
            <a:r>
              <a:rPr lang="en-GB" sz="2400" dirty="0" err="1" smtClean="0">
                <a:solidFill>
                  <a:schemeClr val="bg1"/>
                </a:solidFill>
                <a:latin typeface="Algerian" pitchFamily="82" charset="0"/>
              </a:rPr>
              <a:t>THESeus</a:t>
            </a:r>
            <a:endParaRPr lang="en-GB" sz="2400" dirty="0">
              <a:solidFill>
                <a:schemeClr val="bg1"/>
              </a:solidFill>
              <a:latin typeface="Algerian" pitchFamily="82" charset="0"/>
            </a:endParaRPr>
          </a:p>
        </p:txBody>
      </p:sp>
      <p:sp>
        <p:nvSpPr>
          <p:cNvPr id="19" name="TextBox 18"/>
          <p:cNvSpPr txBox="1"/>
          <p:nvPr/>
        </p:nvSpPr>
        <p:spPr>
          <a:xfrm>
            <a:off x="2195736" y="3645024"/>
            <a:ext cx="1512168" cy="461665"/>
          </a:xfrm>
          <a:prstGeom prst="rect">
            <a:avLst/>
          </a:prstGeom>
          <a:solidFill>
            <a:schemeClr val="tx1"/>
          </a:solidFill>
          <a:ln w="57150">
            <a:solidFill>
              <a:schemeClr val="tx1"/>
            </a:solidFill>
          </a:ln>
        </p:spPr>
        <p:txBody>
          <a:bodyPr wrap="square" rtlCol="0">
            <a:spAutoFit/>
          </a:bodyPr>
          <a:lstStyle/>
          <a:p>
            <a:pPr algn="ctr"/>
            <a:r>
              <a:rPr lang="en-GB" sz="2400" dirty="0" smtClean="0">
                <a:solidFill>
                  <a:schemeClr val="bg1"/>
                </a:solidFill>
                <a:latin typeface="Algerian" pitchFamily="82" charset="0"/>
              </a:rPr>
              <a:t>JASON</a:t>
            </a:r>
            <a:endParaRPr lang="en-GB" sz="2400" dirty="0">
              <a:solidFill>
                <a:schemeClr val="bg1"/>
              </a:solidFill>
              <a:latin typeface="Algerian" pitchFamily="82" charset="0"/>
            </a:endParaRPr>
          </a:p>
        </p:txBody>
      </p:sp>
      <p:sp>
        <p:nvSpPr>
          <p:cNvPr id="20" name="TextBox 19"/>
          <p:cNvSpPr txBox="1"/>
          <p:nvPr/>
        </p:nvSpPr>
        <p:spPr>
          <a:xfrm>
            <a:off x="395536" y="3645024"/>
            <a:ext cx="1656184" cy="461665"/>
          </a:xfrm>
          <a:prstGeom prst="rect">
            <a:avLst/>
          </a:prstGeom>
          <a:solidFill>
            <a:schemeClr val="tx1"/>
          </a:solidFill>
          <a:ln w="57150">
            <a:solidFill>
              <a:schemeClr val="tx1"/>
            </a:solidFill>
          </a:ln>
        </p:spPr>
        <p:txBody>
          <a:bodyPr wrap="square" rtlCol="0">
            <a:spAutoFit/>
          </a:bodyPr>
          <a:lstStyle/>
          <a:p>
            <a:pPr algn="ctr"/>
            <a:r>
              <a:rPr lang="en-GB" sz="2400" dirty="0" smtClean="0">
                <a:solidFill>
                  <a:schemeClr val="bg1"/>
                </a:solidFill>
                <a:latin typeface="Algerian" pitchFamily="82" charset="0"/>
              </a:rPr>
              <a:t>HERCULES</a:t>
            </a:r>
            <a:endParaRPr lang="en-GB" sz="2400" dirty="0">
              <a:solidFill>
                <a:schemeClr val="bg1"/>
              </a:solidFill>
              <a:latin typeface="Algerian" pitchFamily="82" charset="0"/>
            </a:endParaRPr>
          </a:p>
        </p:txBody>
      </p:sp>
      <p:sp>
        <p:nvSpPr>
          <p:cNvPr id="21" name="TextBox 20"/>
          <p:cNvSpPr txBox="1"/>
          <p:nvPr/>
        </p:nvSpPr>
        <p:spPr>
          <a:xfrm>
            <a:off x="7164288" y="3645024"/>
            <a:ext cx="1656184" cy="461665"/>
          </a:xfrm>
          <a:prstGeom prst="rect">
            <a:avLst/>
          </a:prstGeom>
          <a:solidFill>
            <a:schemeClr val="tx1"/>
          </a:solidFill>
          <a:ln w="57150">
            <a:solidFill>
              <a:schemeClr val="tx1"/>
            </a:solidFill>
          </a:ln>
        </p:spPr>
        <p:txBody>
          <a:bodyPr wrap="square" rtlCol="0">
            <a:spAutoFit/>
          </a:bodyPr>
          <a:lstStyle/>
          <a:p>
            <a:pPr algn="ctr"/>
            <a:r>
              <a:rPr lang="en-GB" sz="2400" dirty="0" smtClean="0">
                <a:solidFill>
                  <a:schemeClr val="bg1"/>
                </a:solidFill>
                <a:latin typeface="Algerian" pitchFamily="82" charset="0"/>
              </a:rPr>
              <a:t>ODYSSEUS</a:t>
            </a:r>
            <a:endParaRPr lang="en-GB" sz="2400" dirty="0">
              <a:solidFill>
                <a:schemeClr val="bg1"/>
              </a:solidFill>
              <a:latin typeface="Algerian" pitchFamily="82" charset="0"/>
            </a:endParaRPr>
          </a:p>
        </p:txBody>
      </p:sp>
      <p:cxnSp>
        <p:nvCxnSpPr>
          <p:cNvPr id="25" name="Straight Arrow Connector 24"/>
          <p:cNvCxnSpPr>
            <a:stCxn id="2" idx="2"/>
          </p:cNvCxnSpPr>
          <p:nvPr/>
        </p:nvCxnSpPr>
        <p:spPr>
          <a:xfrm>
            <a:off x="1335632" y="2708920"/>
            <a:ext cx="4748536"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 y="0"/>
            <a:ext cx="9143999" cy="769441"/>
          </a:xfrm>
          <a:prstGeom prst="rect">
            <a:avLst/>
          </a:prstGeom>
          <a:solidFill>
            <a:srgbClr val="66FF33"/>
          </a:solidFill>
          <a:ln w="19050">
            <a:solidFill>
              <a:schemeClr val="tx1"/>
            </a:solidFill>
          </a:ln>
        </p:spPr>
        <p:txBody>
          <a:bodyPr wrap="square" lIns="91440" tIns="45720" rIns="91440" bIns="45720">
            <a:spAutoFit/>
          </a:bodyPr>
          <a:lstStyle/>
          <a:p>
            <a:pPr algn="ctr"/>
            <a:r>
              <a:rPr lang="en-US" sz="4400" b="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English – Ancient Greek Heroes</a:t>
            </a:r>
            <a:endParaRPr lang="en-US" sz="4400" b="1" u="sng" dirty="0">
              <a:ln w="17780" cmpd="sng">
                <a:solidFill>
                  <a:srgbClr val="FFFFFF"/>
                </a:solidFill>
                <a:prstDash val="solid"/>
                <a:miter lim="800000"/>
              </a:ln>
              <a:solidFill>
                <a:srgbClr val="FF0000"/>
              </a:solidFill>
              <a:effectLst>
                <a:outerShdw blurRad="50800" algn="tl" rotWithShape="0">
                  <a:srgbClr val="000000"/>
                </a:outerShdw>
              </a:effectLst>
            </a:endParaRPr>
          </a:p>
        </p:txBody>
      </p:sp>
      <p:pic>
        <p:nvPicPr>
          <p:cNvPr id="2" name="Picture 2" descr="Theseus (1)"/>
          <p:cNvPicPr>
            <a:picLocks noChangeAspect="1" noChangeArrowheads="1"/>
          </p:cNvPicPr>
          <p:nvPr/>
        </p:nvPicPr>
        <p:blipFill>
          <a:blip r:embed="rId2" cstate="print"/>
          <a:srcRect/>
          <a:stretch>
            <a:fillRect/>
          </a:stretch>
        </p:blipFill>
        <p:spPr bwMode="auto">
          <a:xfrm>
            <a:off x="0" y="836712"/>
            <a:ext cx="2671264" cy="1872208"/>
          </a:xfrm>
          <a:prstGeom prst="rect">
            <a:avLst/>
          </a:prstGeom>
          <a:noFill/>
        </p:spPr>
      </p:pic>
      <p:pic>
        <p:nvPicPr>
          <p:cNvPr id="3076" name="Picture 4" descr="Jason - Greek Mythology P6"/>
          <p:cNvPicPr>
            <a:picLocks noChangeAspect="1" noChangeArrowheads="1"/>
          </p:cNvPicPr>
          <p:nvPr/>
        </p:nvPicPr>
        <p:blipFill>
          <a:blip r:embed="rId3" cstate="print"/>
          <a:srcRect/>
          <a:stretch>
            <a:fillRect/>
          </a:stretch>
        </p:blipFill>
        <p:spPr bwMode="auto">
          <a:xfrm>
            <a:off x="2699792" y="836711"/>
            <a:ext cx="1584175" cy="1849231"/>
          </a:xfrm>
          <a:prstGeom prst="rect">
            <a:avLst/>
          </a:prstGeom>
          <a:noFill/>
        </p:spPr>
      </p:pic>
      <p:pic>
        <p:nvPicPr>
          <p:cNvPr id="3078" name="Picture 6" descr="Evening under Lamplight 209: Odysseus and the Cyclops by Evening ..."/>
          <p:cNvPicPr>
            <a:picLocks noChangeAspect="1" noChangeArrowheads="1"/>
          </p:cNvPicPr>
          <p:nvPr/>
        </p:nvPicPr>
        <p:blipFill>
          <a:blip r:embed="rId4" cstate="print"/>
          <a:srcRect/>
          <a:stretch>
            <a:fillRect/>
          </a:stretch>
        </p:blipFill>
        <p:spPr bwMode="auto">
          <a:xfrm>
            <a:off x="4355976" y="836712"/>
            <a:ext cx="1872208" cy="1872208"/>
          </a:xfrm>
          <a:prstGeom prst="rect">
            <a:avLst/>
          </a:prstGeom>
          <a:noFill/>
        </p:spPr>
      </p:pic>
      <p:pic>
        <p:nvPicPr>
          <p:cNvPr id="3080" name="Picture 8" descr="Picture of Hercules (Greek Mythology) (duplicate)"/>
          <p:cNvPicPr>
            <a:picLocks noChangeAspect="1" noChangeArrowheads="1"/>
          </p:cNvPicPr>
          <p:nvPr/>
        </p:nvPicPr>
        <p:blipFill>
          <a:blip r:embed="rId5" cstate="print"/>
          <a:srcRect/>
          <a:stretch>
            <a:fillRect/>
          </a:stretch>
        </p:blipFill>
        <p:spPr bwMode="auto">
          <a:xfrm>
            <a:off x="6300192" y="836713"/>
            <a:ext cx="1315695" cy="1872208"/>
          </a:xfrm>
          <a:prstGeom prst="rect">
            <a:avLst/>
          </a:prstGeom>
          <a:noFill/>
        </p:spPr>
      </p:pic>
      <p:pic>
        <p:nvPicPr>
          <p:cNvPr id="3082" name="Picture 10" descr="Perseus - Greek Myths"/>
          <p:cNvPicPr>
            <a:picLocks noChangeAspect="1" noChangeArrowheads="1"/>
          </p:cNvPicPr>
          <p:nvPr/>
        </p:nvPicPr>
        <p:blipFill>
          <a:blip r:embed="rId6" cstate="print"/>
          <a:srcRect/>
          <a:stretch>
            <a:fillRect/>
          </a:stretch>
        </p:blipFill>
        <p:spPr bwMode="auto">
          <a:xfrm>
            <a:off x="7668344" y="836712"/>
            <a:ext cx="1475656" cy="1846017"/>
          </a:xfrm>
          <a:prstGeom prst="rect">
            <a:avLst/>
          </a:prstGeom>
          <a:noFill/>
        </p:spPr>
      </p:pic>
      <p:sp>
        <p:nvSpPr>
          <p:cNvPr id="17" name="TextBox 16"/>
          <p:cNvSpPr txBox="1"/>
          <p:nvPr/>
        </p:nvSpPr>
        <p:spPr>
          <a:xfrm>
            <a:off x="7668344" y="2708920"/>
            <a:ext cx="1475656" cy="400110"/>
          </a:xfrm>
          <a:prstGeom prst="rect">
            <a:avLst/>
          </a:prstGeom>
          <a:solidFill>
            <a:schemeClr val="tx1"/>
          </a:solidFill>
          <a:ln w="57150">
            <a:solidFill>
              <a:schemeClr val="tx1"/>
            </a:solidFill>
          </a:ln>
        </p:spPr>
        <p:txBody>
          <a:bodyPr wrap="square" rtlCol="0">
            <a:spAutoFit/>
          </a:bodyPr>
          <a:lstStyle/>
          <a:p>
            <a:pPr algn="ctr"/>
            <a:r>
              <a:rPr lang="en-GB" sz="2000" dirty="0" err="1" smtClean="0">
                <a:solidFill>
                  <a:schemeClr val="bg1"/>
                </a:solidFill>
                <a:latin typeface="Algerian" pitchFamily="82" charset="0"/>
              </a:rPr>
              <a:t>Perseus</a:t>
            </a:r>
            <a:endParaRPr lang="en-GB" sz="2000" dirty="0">
              <a:solidFill>
                <a:schemeClr val="bg1"/>
              </a:solidFill>
              <a:latin typeface="Algerian" pitchFamily="82" charset="0"/>
            </a:endParaRPr>
          </a:p>
        </p:txBody>
      </p:sp>
      <p:sp>
        <p:nvSpPr>
          <p:cNvPr id="18" name="TextBox 17"/>
          <p:cNvSpPr txBox="1"/>
          <p:nvPr/>
        </p:nvSpPr>
        <p:spPr>
          <a:xfrm>
            <a:off x="0" y="2708920"/>
            <a:ext cx="2699792" cy="461665"/>
          </a:xfrm>
          <a:prstGeom prst="rect">
            <a:avLst/>
          </a:prstGeom>
          <a:solidFill>
            <a:schemeClr val="tx1"/>
          </a:solidFill>
          <a:ln w="57150">
            <a:solidFill>
              <a:schemeClr val="tx1"/>
            </a:solidFill>
          </a:ln>
        </p:spPr>
        <p:txBody>
          <a:bodyPr wrap="square" rtlCol="0">
            <a:spAutoFit/>
          </a:bodyPr>
          <a:lstStyle/>
          <a:p>
            <a:pPr algn="ctr"/>
            <a:r>
              <a:rPr lang="en-GB" sz="2400" dirty="0" err="1" smtClean="0">
                <a:solidFill>
                  <a:schemeClr val="bg1"/>
                </a:solidFill>
                <a:latin typeface="Algerian" pitchFamily="82" charset="0"/>
              </a:rPr>
              <a:t>THESeus</a:t>
            </a:r>
            <a:endParaRPr lang="en-GB" sz="2400" dirty="0">
              <a:solidFill>
                <a:schemeClr val="bg1"/>
              </a:solidFill>
              <a:latin typeface="Algerian" pitchFamily="82" charset="0"/>
            </a:endParaRPr>
          </a:p>
        </p:txBody>
      </p:sp>
      <p:sp>
        <p:nvSpPr>
          <p:cNvPr id="19" name="TextBox 18"/>
          <p:cNvSpPr txBox="1"/>
          <p:nvPr/>
        </p:nvSpPr>
        <p:spPr>
          <a:xfrm>
            <a:off x="2699792" y="2708920"/>
            <a:ext cx="1656184" cy="461665"/>
          </a:xfrm>
          <a:prstGeom prst="rect">
            <a:avLst/>
          </a:prstGeom>
          <a:solidFill>
            <a:schemeClr val="tx1"/>
          </a:solidFill>
          <a:ln w="57150">
            <a:solidFill>
              <a:schemeClr val="tx1"/>
            </a:solidFill>
          </a:ln>
        </p:spPr>
        <p:txBody>
          <a:bodyPr wrap="square" rtlCol="0">
            <a:spAutoFit/>
          </a:bodyPr>
          <a:lstStyle/>
          <a:p>
            <a:pPr algn="ctr"/>
            <a:r>
              <a:rPr lang="en-GB" sz="2400" dirty="0" smtClean="0">
                <a:solidFill>
                  <a:schemeClr val="bg1"/>
                </a:solidFill>
                <a:latin typeface="Algerian" pitchFamily="82" charset="0"/>
              </a:rPr>
              <a:t>JASON</a:t>
            </a:r>
            <a:endParaRPr lang="en-GB" sz="2400" dirty="0">
              <a:solidFill>
                <a:schemeClr val="bg1"/>
              </a:solidFill>
              <a:latin typeface="Algerian" pitchFamily="82" charset="0"/>
            </a:endParaRPr>
          </a:p>
        </p:txBody>
      </p:sp>
      <p:sp>
        <p:nvSpPr>
          <p:cNvPr id="20" name="TextBox 19"/>
          <p:cNvSpPr txBox="1"/>
          <p:nvPr/>
        </p:nvSpPr>
        <p:spPr>
          <a:xfrm>
            <a:off x="6300192" y="2708920"/>
            <a:ext cx="1440160" cy="369332"/>
          </a:xfrm>
          <a:prstGeom prst="rect">
            <a:avLst/>
          </a:prstGeom>
          <a:solidFill>
            <a:schemeClr val="tx1"/>
          </a:solidFill>
          <a:ln w="57150">
            <a:solidFill>
              <a:schemeClr val="tx1"/>
            </a:solidFill>
          </a:ln>
        </p:spPr>
        <p:txBody>
          <a:bodyPr wrap="square" rtlCol="0">
            <a:spAutoFit/>
          </a:bodyPr>
          <a:lstStyle/>
          <a:p>
            <a:pPr algn="ctr"/>
            <a:r>
              <a:rPr lang="en-GB" dirty="0" smtClean="0">
                <a:solidFill>
                  <a:schemeClr val="bg1"/>
                </a:solidFill>
                <a:latin typeface="Algerian" pitchFamily="82" charset="0"/>
              </a:rPr>
              <a:t>HERCULES</a:t>
            </a:r>
            <a:endParaRPr lang="en-GB" dirty="0">
              <a:solidFill>
                <a:schemeClr val="bg1"/>
              </a:solidFill>
              <a:latin typeface="Algerian" pitchFamily="82" charset="0"/>
            </a:endParaRPr>
          </a:p>
        </p:txBody>
      </p:sp>
      <p:sp>
        <p:nvSpPr>
          <p:cNvPr id="21" name="TextBox 20"/>
          <p:cNvSpPr txBox="1"/>
          <p:nvPr/>
        </p:nvSpPr>
        <p:spPr>
          <a:xfrm>
            <a:off x="4355976" y="2708920"/>
            <a:ext cx="1944216" cy="461665"/>
          </a:xfrm>
          <a:prstGeom prst="rect">
            <a:avLst/>
          </a:prstGeom>
          <a:solidFill>
            <a:schemeClr val="tx1"/>
          </a:solidFill>
          <a:ln w="57150">
            <a:solidFill>
              <a:schemeClr val="tx1"/>
            </a:solidFill>
          </a:ln>
        </p:spPr>
        <p:txBody>
          <a:bodyPr wrap="square" rtlCol="0">
            <a:spAutoFit/>
          </a:bodyPr>
          <a:lstStyle/>
          <a:p>
            <a:pPr algn="ctr"/>
            <a:r>
              <a:rPr lang="en-GB" sz="2400" dirty="0" smtClean="0">
                <a:solidFill>
                  <a:schemeClr val="bg1"/>
                </a:solidFill>
                <a:latin typeface="Algerian" pitchFamily="82" charset="0"/>
              </a:rPr>
              <a:t>ODYSSEUS</a:t>
            </a:r>
            <a:endParaRPr lang="en-GB" sz="2400" dirty="0">
              <a:solidFill>
                <a:schemeClr val="bg1"/>
              </a:solidFill>
              <a:latin typeface="Algerian" pitchFamily="82" charset="0"/>
            </a:endParaRPr>
          </a:p>
        </p:txBody>
      </p:sp>
      <p:sp>
        <p:nvSpPr>
          <p:cNvPr id="22" name="TextBox 21"/>
          <p:cNvSpPr txBox="1"/>
          <p:nvPr/>
        </p:nvSpPr>
        <p:spPr>
          <a:xfrm>
            <a:off x="0" y="3501008"/>
            <a:ext cx="9144000" cy="1661993"/>
          </a:xfrm>
          <a:prstGeom prst="rect">
            <a:avLst/>
          </a:prstGeom>
          <a:solidFill>
            <a:schemeClr val="accent1">
              <a:lumMod val="60000"/>
              <a:lumOff val="40000"/>
            </a:schemeClr>
          </a:solidFill>
          <a:ln w="38100">
            <a:solidFill>
              <a:schemeClr val="tx1"/>
            </a:solidFill>
          </a:ln>
        </p:spPr>
        <p:txBody>
          <a:bodyPr wrap="square" rtlCol="0">
            <a:spAutoFit/>
          </a:bodyPr>
          <a:lstStyle/>
          <a:p>
            <a:pPr algn="ctr"/>
            <a:r>
              <a:rPr lang="en-GB" sz="3400" dirty="0" smtClean="0">
                <a:latin typeface="Comic Sans MS" pitchFamily="66" charset="0"/>
              </a:rPr>
              <a:t>Now, look at how information about these </a:t>
            </a:r>
            <a:r>
              <a:rPr lang="en-GB" sz="3400" dirty="0" smtClean="0">
                <a:latin typeface="Comic Sans MS" pitchFamily="66" charset="0"/>
              </a:rPr>
              <a:t>mythical heroes </a:t>
            </a:r>
            <a:r>
              <a:rPr lang="en-GB" sz="3400" dirty="0" smtClean="0">
                <a:latin typeface="Comic Sans MS" pitchFamily="66" charset="0"/>
              </a:rPr>
              <a:t>can be given to the reader as a non-chronological report…..</a:t>
            </a:r>
            <a:endParaRPr lang="en-GB" sz="3400" dirty="0"/>
          </a:p>
        </p:txBody>
      </p:sp>
      <p:sp>
        <p:nvSpPr>
          <p:cNvPr id="23" name="Right Arrow 22"/>
          <p:cNvSpPr/>
          <p:nvPr/>
        </p:nvSpPr>
        <p:spPr>
          <a:xfrm>
            <a:off x="7380312" y="5301208"/>
            <a:ext cx="1475656" cy="4766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3419872" cy="400110"/>
          </a:xfrm>
          <a:prstGeom prst="rect">
            <a:avLst/>
          </a:prstGeom>
          <a:solidFill>
            <a:srgbClr val="66FF33"/>
          </a:solidFill>
          <a:ln w="19050">
            <a:solidFill>
              <a:schemeClr val="tx1"/>
            </a:solidFill>
          </a:ln>
        </p:spPr>
        <p:txBody>
          <a:bodyPr wrap="square" lIns="91440" tIns="45720" rIns="91440" bIns="45720">
            <a:spAutoFit/>
          </a:bodyPr>
          <a:lstStyle/>
          <a:p>
            <a:pPr algn="ctr"/>
            <a:r>
              <a:rPr lang="en-US" sz="2000" b="1" u="sng" dirty="0" smtClean="0">
                <a:ln w="17780" cmpd="sng">
                  <a:solidFill>
                    <a:srgbClr val="FFFFFF"/>
                  </a:solidFill>
                  <a:prstDash val="solid"/>
                  <a:miter lim="800000"/>
                </a:ln>
                <a:effectLst>
                  <a:outerShdw blurRad="50800" algn="tl" rotWithShape="0">
                    <a:srgbClr val="000000"/>
                  </a:outerShdw>
                </a:effectLst>
                <a:latin typeface="Comic Sans MS" pitchFamily="66" charset="0"/>
              </a:rPr>
              <a:t>Heroes of Ancient Greece</a:t>
            </a:r>
            <a:endParaRPr lang="en-US" sz="2000" b="1" u="sng" dirty="0">
              <a:ln w="17780" cmpd="sng">
                <a:solidFill>
                  <a:srgbClr val="FFFFFF"/>
                </a:solidFill>
                <a:prstDash val="solid"/>
                <a:miter lim="800000"/>
              </a:ln>
              <a:effectLst>
                <a:outerShdw blurRad="50800" algn="tl" rotWithShape="0">
                  <a:srgbClr val="000000"/>
                </a:outerShdw>
              </a:effectLst>
              <a:latin typeface="Comic Sans MS" pitchFamily="66" charset="0"/>
            </a:endParaRPr>
          </a:p>
        </p:txBody>
      </p:sp>
      <p:sp>
        <p:nvSpPr>
          <p:cNvPr id="6" name="Rectangle 5"/>
          <p:cNvSpPr/>
          <p:nvPr/>
        </p:nvSpPr>
        <p:spPr>
          <a:xfrm>
            <a:off x="0" y="404664"/>
            <a:ext cx="9144000" cy="923330"/>
          </a:xfrm>
          <a:prstGeom prst="rect">
            <a:avLst/>
          </a:prstGeom>
        </p:spPr>
        <p:txBody>
          <a:bodyPr wrap="square">
            <a:spAutoFit/>
          </a:bodyPr>
          <a:lstStyle/>
          <a:p>
            <a:r>
              <a:rPr lang="en-GB" b="1" dirty="0" smtClean="0"/>
              <a:t>In ancient Greek tradition, a hero was a human, male or female, who was endowed with superhuman abilities by being descended from an immortal god. Read on to learn about some of the most well-known ancient Greek heroes…….. </a:t>
            </a:r>
            <a:endParaRPr lang="en-GB" b="1" dirty="0"/>
          </a:p>
        </p:txBody>
      </p:sp>
      <p:pic>
        <p:nvPicPr>
          <p:cNvPr id="8" name="Picture 2" descr="Theseus (1)"/>
          <p:cNvPicPr>
            <a:picLocks noChangeAspect="1" noChangeArrowheads="1"/>
          </p:cNvPicPr>
          <p:nvPr/>
        </p:nvPicPr>
        <p:blipFill>
          <a:blip r:embed="rId2" cstate="print"/>
          <a:srcRect/>
          <a:stretch>
            <a:fillRect/>
          </a:stretch>
        </p:blipFill>
        <p:spPr bwMode="auto">
          <a:xfrm>
            <a:off x="0" y="1412776"/>
            <a:ext cx="1438373" cy="1008112"/>
          </a:xfrm>
          <a:prstGeom prst="rect">
            <a:avLst/>
          </a:prstGeom>
          <a:noFill/>
        </p:spPr>
      </p:pic>
      <p:sp>
        <p:nvSpPr>
          <p:cNvPr id="9" name="TextBox 8"/>
          <p:cNvSpPr txBox="1"/>
          <p:nvPr/>
        </p:nvSpPr>
        <p:spPr>
          <a:xfrm>
            <a:off x="0" y="2420888"/>
            <a:ext cx="1403648" cy="400110"/>
          </a:xfrm>
          <a:prstGeom prst="rect">
            <a:avLst/>
          </a:prstGeom>
          <a:solidFill>
            <a:schemeClr val="accent1">
              <a:lumMod val="20000"/>
              <a:lumOff val="80000"/>
            </a:schemeClr>
          </a:solidFill>
          <a:ln w="3175">
            <a:solidFill>
              <a:schemeClr val="tx1"/>
            </a:solidFill>
          </a:ln>
        </p:spPr>
        <p:txBody>
          <a:bodyPr wrap="square" rtlCol="0">
            <a:spAutoFit/>
          </a:bodyPr>
          <a:lstStyle/>
          <a:p>
            <a:pPr algn="ctr"/>
            <a:r>
              <a:rPr lang="en-GB" sz="2000" dirty="0" err="1" smtClean="0">
                <a:latin typeface="Algerian" pitchFamily="82" charset="0"/>
              </a:rPr>
              <a:t>THESeus</a:t>
            </a:r>
            <a:endParaRPr lang="en-GB" sz="2000" dirty="0">
              <a:latin typeface="Algerian" pitchFamily="82" charset="0"/>
            </a:endParaRPr>
          </a:p>
        </p:txBody>
      </p:sp>
      <p:sp>
        <p:nvSpPr>
          <p:cNvPr id="10" name="TextBox 9"/>
          <p:cNvSpPr txBox="1"/>
          <p:nvPr/>
        </p:nvSpPr>
        <p:spPr>
          <a:xfrm>
            <a:off x="1475656" y="1412776"/>
            <a:ext cx="3672408" cy="1384995"/>
          </a:xfrm>
          <a:prstGeom prst="rect">
            <a:avLst/>
          </a:prstGeom>
          <a:solidFill>
            <a:schemeClr val="accent5">
              <a:lumMod val="20000"/>
              <a:lumOff val="80000"/>
            </a:schemeClr>
          </a:solidFill>
          <a:ln w="19050">
            <a:solidFill>
              <a:schemeClr val="tx1"/>
            </a:solidFill>
          </a:ln>
        </p:spPr>
        <p:txBody>
          <a:bodyPr wrap="square" rtlCol="0">
            <a:spAutoFit/>
          </a:bodyPr>
          <a:lstStyle/>
          <a:p>
            <a:r>
              <a:rPr lang="en-GB" sz="1200" dirty="0" smtClean="0">
                <a:latin typeface="Comic Sans MS" pitchFamily="66" charset="0"/>
              </a:rPr>
              <a:t>Many have considered </a:t>
            </a:r>
            <a:r>
              <a:rPr lang="en-GB" sz="1200" dirty="0" err="1" smtClean="0">
                <a:latin typeface="Comic Sans MS" pitchFamily="66" charset="0"/>
              </a:rPr>
              <a:t>Theseus</a:t>
            </a:r>
            <a:r>
              <a:rPr lang="en-GB" sz="1200" dirty="0" smtClean="0">
                <a:latin typeface="Comic Sans MS" pitchFamily="66" charset="0"/>
              </a:rPr>
              <a:t> (son of either Poseidon or King </a:t>
            </a:r>
            <a:r>
              <a:rPr lang="en-GB" sz="1200" dirty="0" err="1" smtClean="0">
                <a:latin typeface="Comic Sans MS" pitchFamily="66" charset="0"/>
              </a:rPr>
              <a:t>Aegeus</a:t>
            </a:r>
            <a:r>
              <a:rPr lang="en-GB" sz="1200" dirty="0" smtClean="0">
                <a:latin typeface="Comic Sans MS" pitchFamily="66" charset="0"/>
              </a:rPr>
              <a:t>) to be the greatest Athenian hero. He volunteered to be one of 14 slaves to be sent to the vicious Minotaur inside his labyrinth, where he successfully killed the beast. </a:t>
            </a:r>
            <a:r>
              <a:rPr lang="en-GB" sz="1200" dirty="0" err="1" smtClean="0">
                <a:latin typeface="Comic Sans MS" pitchFamily="66" charset="0"/>
              </a:rPr>
              <a:t>Theseus</a:t>
            </a:r>
            <a:r>
              <a:rPr lang="en-GB" sz="1200" dirty="0" smtClean="0">
                <a:latin typeface="Comic Sans MS" pitchFamily="66" charset="0"/>
              </a:rPr>
              <a:t> later became the King of Athens and his list of achievements was very lengthy.</a:t>
            </a:r>
            <a:endParaRPr lang="en-GB" sz="1200" dirty="0">
              <a:latin typeface="Comic Sans MS" pitchFamily="66" charset="0"/>
            </a:endParaRPr>
          </a:p>
        </p:txBody>
      </p:sp>
      <p:pic>
        <p:nvPicPr>
          <p:cNvPr id="11" name="Picture 4" descr="Jason - Greek Mythology P6"/>
          <p:cNvPicPr>
            <a:picLocks noChangeAspect="1" noChangeArrowheads="1"/>
          </p:cNvPicPr>
          <p:nvPr/>
        </p:nvPicPr>
        <p:blipFill>
          <a:blip r:embed="rId3" cstate="print"/>
          <a:srcRect/>
          <a:stretch>
            <a:fillRect/>
          </a:stretch>
        </p:blipFill>
        <p:spPr bwMode="auto">
          <a:xfrm>
            <a:off x="5292080" y="1124744"/>
            <a:ext cx="1295424" cy="1584176"/>
          </a:xfrm>
          <a:prstGeom prst="rect">
            <a:avLst/>
          </a:prstGeom>
          <a:noFill/>
          <a:ln w="6350">
            <a:solidFill>
              <a:schemeClr val="tx1"/>
            </a:solidFill>
          </a:ln>
        </p:spPr>
      </p:pic>
      <p:sp>
        <p:nvSpPr>
          <p:cNvPr id="14" name="TextBox 13"/>
          <p:cNvSpPr txBox="1"/>
          <p:nvPr/>
        </p:nvSpPr>
        <p:spPr>
          <a:xfrm>
            <a:off x="5292080" y="2708920"/>
            <a:ext cx="1296144" cy="461665"/>
          </a:xfrm>
          <a:prstGeom prst="rect">
            <a:avLst/>
          </a:prstGeom>
          <a:solidFill>
            <a:schemeClr val="bg1">
              <a:lumMod val="95000"/>
            </a:schemeClr>
          </a:solidFill>
          <a:ln w="3175">
            <a:solidFill>
              <a:schemeClr val="tx1"/>
            </a:solidFill>
          </a:ln>
        </p:spPr>
        <p:txBody>
          <a:bodyPr wrap="square" rtlCol="0">
            <a:spAutoFit/>
          </a:bodyPr>
          <a:lstStyle/>
          <a:p>
            <a:pPr algn="ctr"/>
            <a:r>
              <a:rPr lang="en-GB" sz="2400" dirty="0" smtClean="0">
                <a:latin typeface="Algerian" pitchFamily="82" charset="0"/>
              </a:rPr>
              <a:t>JASON</a:t>
            </a:r>
            <a:endParaRPr lang="en-GB" sz="2400" dirty="0">
              <a:latin typeface="Algerian" pitchFamily="82" charset="0"/>
            </a:endParaRPr>
          </a:p>
        </p:txBody>
      </p:sp>
      <p:pic>
        <p:nvPicPr>
          <p:cNvPr id="15" name="Picture 6" descr="Evening under Lamplight 209: Odysseus and the Cyclops by Evening ..."/>
          <p:cNvPicPr>
            <a:picLocks noChangeAspect="1" noChangeArrowheads="1"/>
          </p:cNvPicPr>
          <p:nvPr/>
        </p:nvPicPr>
        <p:blipFill>
          <a:blip r:embed="rId4" cstate="print"/>
          <a:srcRect/>
          <a:stretch>
            <a:fillRect/>
          </a:stretch>
        </p:blipFill>
        <p:spPr bwMode="auto">
          <a:xfrm>
            <a:off x="0" y="2924944"/>
            <a:ext cx="1440160" cy="1440160"/>
          </a:xfrm>
          <a:prstGeom prst="rect">
            <a:avLst/>
          </a:prstGeom>
          <a:noFill/>
        </p:spPr>
      </p:pic>
      <p:sp>
        <p:nvSpPr>
          <p:cNvPr id="16" name="TextBox 15"/>
          <p:cNvSpPr txBox="1"/>
          <p:nvPr/>
        </p:nvSpPr>
        <p:spPr>
          <a:xfrm>
            <a:off x="0" y="4365104"/>
            <a:ext cx="1440160" cy="400110"/>
          </a:xfrm>
          <a:prstGeom prst="rect">
            <a:avLst/>
          </a:prstGeom>
          <a:solidFill>
            <a:schemeClr val="accent3">
              <a:lumMod val="20000"/>
              <a:lumOff val="80000"/>
            </a:schemeClr>
          </a:solidFill>
          <a:ln w="3175">
            <a:solidFill>
              <a:schemeClr val="tx1"/>
            </a:solidFill>
          </a:ln>
        </p:spPr>
        <p:txBody>
          <a:bodyPr wrap="square" rtlCol="0">
            <a:spAutoFit/>
          </a:bodyPr>
          <a:lstStyle/>
          <a:p>
            <a:pPr algn="ctr"/>
            <a:r>
              <a:rPr lang="en-GB" sz="2000" dirty="0" smtClean="0">
                <a:latin typeface="Algerian" pitchFamily="82" charset="0"/>
              </a:rPr>
              <a:t>ODYSSEUS</a:t>
            </a:r>
            <a:endParaRPr lang="en-GB" sz="2000" dirty="0">
              <a:latin typeface="Algerian" pitchFamily="82" charset="0"/>
            </a:endParaRPr>
          </a:p>
        </p:txBody>
      </p:sp>
      <p:sp>
        <p:nvSpPr>
          <p:cNvPr id="17" name="TextBox 16"/>
          <p:cNvSpPr txBox="1"/>
          <p:nvPr/>
        </p:nvSpPr>
        <p:spPr>
          <a:xfrm>
            <a:off x="1475656" y="2924944"/>
            <a:ext cx="3672408" cy="1823576"/>
          </a:xfrm>
          <a:prstGeom prst="rect">
            <a:avLst/>
          </a:prstGeom>
          <a:solidFill>
            <a:schemeClr val="accent3">
              <a:lumMod val="20000"/>
              <a:lumOff val="80000"/>
            </a:schemeClr>
          </a:solidFill>
          <a:ln w="19050">
            <a:solidFill>
              <a:schemeClr val="tx1"/>
            </a:solidFill>
          </a:ln>
        </p:spPr>
        <p:txBody>
          <a:bodyPr wrap="square" rtlCol="0">
            <a:spAutoFit/>
          </a:bodyPr>
          <a:lstStyle/>
          <a:p>
            <a:r>
              <a:rPr lang="en-GB" sz="1250" dirty="0" smtClean="0">
                <a:latin typeface="Comic Sans MS" pitchFamily="66" charset="0"/>
              </a:rPr>
              <a:t>Odysseus was a celebrate warrior who helped the Greeks triumph in the Trojan War. Afterwards, he journeyed nearly ten years to return home to his homeland Ithaca and his wife Penelope. Along the way Odysseus's courage and cleverness saved him from such monsters as the Cyclops (</a:t>
            </a:r>
            <a:r>
              <a:rPr lang="en-GB" sz="1250" dirty="0" err="1" smtClean="0">
                <a:latin typeface="Comic Sans MS" pitchFamily="66" charset="0"/>
              </a:rPr>
              <a:t>Polyphemus</a:t>
            </a:r>
            <a:r>
              <a:rPr lang="en-GB" sz="1250" dirty="0" smtClean="0">
                <a:latin typeface="Comic Sans MS" pitchFamily="66" charset="0"/>
              </a:rPr>
              <a:t>) and the Sirens. Back in Ithaca, Odysseus proved his identity to Penelope and being King.</a:t>
            </a:r>
            <a:endParaRPr lang="en-GB" sz="1250" dirty="0">
              <a:latin typeface="Comic Sans MS" pitchFamily="66" charset="0"/>
            </a:endParaRPr>
          </a:p>
        </p:txBody>
      </p:sp>
      <p:pic>
        <p:nvPicPr>
          <p:cNvPr id="18" name="Picture 8" descr="Picture of Hercules (Greek Mythology) (duplicate)"/>
          <p:cNvPicPr>
            <a:picLocks noChangeAspect="1" noChangeArrowheads="1"/>
          </p:cNvPicPr>
          <p:nvPr/>
        </p:nvPicPr>
        <p:blipFill>
          <a:blip r:embed="rId5" cstate="print"/>
          <a:srcRect/>
          <a:stretch>
            <a:fillRect/>
          </a:stretch>
        </p:blipFill>
        <p:spPr bwMode="auto">
          <a:xfrm>
            <a:off x="0" y="4869160"/>
            <a:ext cx="1403648" cy="1988840"/>
          </a:xfrm>
          <a:prstGeom prst="rect">
            <a:avLst/>
          </a:prstGeom>
          <a:noFill/>
        </p:spPr>
      </p:pic>
      <p:sp>
        <p:nvSpPr>
          <p:cNvPr id="19" name="TextBox 18"/>
          <p:cNvSpPr txBox="1"/>
          <p:nvPr/>
        </p:nvSpPr>
        <p:spPr>
          <a:xfrm>
            <a:off x="0" y="6457890"/>
            <a:ext cx="1403648" cy="369332"/>
          </a:xfrm>
          <a:prstGeom prst="rect">
            <a:avLst/>
          </a:prstGeom>
          <a:solidFill>
            <a:schemeClr val="accent6">
              <a:lumMod val="20000"/>
              <a:lumOff val="80000"/>
            </a:schemeClr>
          </a:solidFill>
          <a:ln w="6350">
            <a:solidFill>
              <a:schemeClr val="tx1"/>
            </a:solidFill>
          </a:ln>
        </p:spPr>
        <p:txBody>
          <a:bodyPr wrap="square" rtlCol="0">
            <a:spAutoFit/>
          </a:bodyPr>
          <a:lstStyle/>
          <a:p>
            <a:pPr algn="ctr"/>
            <a:r>
              <a:rPr lang="en-GB" dirty="0" smtClean="0">
                <a:latin typeface="Algerian" pitchFamily="82" charset="0"/>
              </a:rPr>
              <a:t>HERCULES</a:t>
            </a:r>
            <a:endParaRPr lang="en-GB" dirty="0">
              <a:latin typeface="Algerian" pitchFamily="82" charset="0"/>
            </a:endParaRPr>
          </a:p>
        </p:txBody>
      </p:sp>
      <p:sp>
        <p:nvSpPr>
          <p:cNvPr id="20" name="TextBox 19"/>
          <p:cNvSpPr txBox="1"/>
          <p:nvPr/>
        </p:nvSpPr>
        <p:spPr>
          <a:xfrm>
            <a:off x="1475656" y="4826675"/>
            <a:ext cx="3672408" cy="1969770"/>
          </a:xfrm>
          <a:prstGeom prst="rect">
            <a:avLst/>
          </a:prstGeom>
          <a:solidFill>
            <a:schemeClr val="accent6">
              <a:lumMod val="20000"/>
              <a:lumOff val="80000"/>
            </a:schemeClr>
          </a:solidFill>
          <a:ln w="19050">
            <a:solidFill>
              <a:schemeClr val="tx1"/>
            </a:solidFill>
          </a:ln>
        </p:spPr>
        <p:txBody>
          <a:bodyPr wrap="square" rtlCol="0">
            <a:spAutoFit/>
          </a:bodyPr>
          <a:lstStyle/>
          <a:p>
            <a:r>
              <a:rPr lang="en-GB" sz="1300" dirty="0" smtClean="0">
                <a:latin typeface="Comic Sans MS" pitchFamily="66" charset="0"/>
              </a:rPr>
              <a:t>Brave and powerful Hercules was the son of Zeus and Alcmene (a granddaughter of </a:t>
            </a:r>
            <a:r>
              <a:rPr lang="en-GB" sz="1300" dirty="0" err="1" smtClean="0">
                <a:latin typeface="Comic Sans MS" pitchFamily="66" charset="0"/>
              </a:rPr>
              <a:t>Perseus</a:t>
            </a:r>
            <a:r>
              <a:rPr lang="en-GB" sz="1300" dirty="0" smtClean="0">
                <a:latin typeface="Comic Sans MS" pitchFamily="66" charset="0"/>
              </a:rPr>
              <a:t>), Hercules grew up to become a famed warrior, however Zeus's jealous wife, Hera, made him temporarily insane, and he killed his wife and children. As punishment, Hercules had to perform twelve seemingly impossible tasks. Hercules is often depicted wearing a lion skin and wielding a club</a:t>
            </a:r>
            <a:r>
              <a:rPr lang="en-GB" dirty="0" smtClean="0"/>
              <a:t>.</a:t>
            </a:r>
            <a:endParaRPr lang="en-GB" dirty="0"/>
          </a:p>
        </p:txBody>
      </p:sp>
      <p:pic>
        <p:nvPicPr>
          <p:cNvPr id="21" name="Picture 10" descr="Perseus - Greek Myths"/>
          <p:cNvPicPr>
            <a:picLocks noChangeAspect="1" noChangeArrowheads="1"/>
          </p:cNvPicPr>
          <p:nvPr/>
        </p:nvPicPr>
        <p:blipFill>
          <a:blip r:embed="rId6" cstate="print"/>
          <a:srcRect/>
          <a:stretch>
            <a:fillRect/>
          </a:stretch>
        </p:blipFill>
        <p:spPr bwMode="auto">
          <a:xfrm>
            <a:off x="5292080" y="3284984"/>
            <a:ext cx="1323909" cy="1728192"/>
          </a:xfrm>
          <a:prstGeom prst="rect">
            <a:avLst/>
          </a:prstGeom>
          <a:noFill/>
        </p:spPr>
      </p:pic>
      <p:sp>
        <p:nvSpPr>
          <p:cNvPr id="22" name="TextBox 21"/>
          <p:cNvSpPr txBox="1"/>
          <p:nvPr/>
        </p:nvSpPr>
        <p:spPr>
          <a:xfrm>
            <a:off x="5292080" y="5013176"/>
            <a:ext cx="1296144" cy="400110"/>
          </a:xfrm>
          <a:prstGeom prst="rect">
            <a:avLst/>
          </a:prstGeom>
          <a:solidFill>
            <a:srgbClr val="FFFF00"/>
          </a:solidFill>
          <a:ln w="6350">
            <a:solidFill>
              <a:schemeClr val="tx1"/>
            </a:solidFill>
          </a:ln>
        </p:spPr>
        <p:txBody>
          <a:bodyPr wrap="square" rtlCol="0">
            <a:spAutoFit/>
          </a:bodyPr>
          <a:lstStyle/>
          <a:p>
            <a:pPr algn="ctr"/>
            <a:r>
              <a:rPr lang="en-GB" sz="2000" dirty="0" err="1" smtClean="0">
                <a:latin typeface="Algerian" pitchFamily="82" charset="0"/>
              </a:rPr>
              <a:t>Perseus</a:t>
            </a:r>
            <a:endParaRPr lang="en-GB" sz="2000" dirty="0">
              <a:latin typeface="Algerian" pitchFamily="82" charset="0"/>
            </a:endParaRPr>
          </a:p>
        </p:txBody>
      </p:sp>
      <p:sp>
        <p:nvSpPr>
          <p:cNvPr id="23" name="TextBox 22"/>
          <p:cNvSpPr txBox="1"/>
          <p:nvPr/>
        </p:nvSpPr>
        <p:spPr>
          <a:xfrm>
            <a:off x="6660232" y="1124744"/>
            <a:ext cx="2483768" cy="2123658"/>
          </a:xfrm>
          <a:prstGeom prst="rect">
            <a:avLst/>
          </a:prstGeom>
          <a:solidFill>
            <a:schemeClr val="bg1">
              <a:lumMod val="95000"/>
            </a:schemeClr>
          </a:solidFill>
          <a:ln w="19050">
            <a:solidFill>
              <a:schemeClr val="tx1"/>
            </a:solidFill>
          </a:ln>
        </p:spPr>
        <p:txBody>
          <a:bodyPr wrap="square" rtlCol="0">
            <a:spAutoFit/>
          </a:bodyPr>
          <a:lstStyle/>
          <a:p>
            <a:r>
              <a:rPr lang="en-GB" sz="1200" dirty="0" smtClean="0">
                <a:latin typeface="Comic Sans MS" pitchFamily="66" charset="0"/>
              </a:rPr>
              <a:t>Jason was the leader of the Argonauts, the 50 heroes who sailed in search of the Golden Fleece—the wool from the magical winged ram. On their journey, Jason and the Argonauts faced such dangers as the deadly singing Sirens. He ultimately captured the fleece with the help of </a:t>
            </a:r>
            <a:r>
              <a:rPr lang="en-GB" sz="1200" dirty="0" err="1" smtClean="0">
                <a:latin typeface="Comic Sans MS" pitchFamily="66" charset="0"/>
              </a:rPr>
              <a:t>Medea</a:t>
            </a:r>
            <a:r>
              <a:rPr lang="en-GB" sz="1200" dirty="0" smtClean="0">
                <a:latin typeface="Comic Sans MS" pitchFamily="66" charset="0"/>
              </a:rPr>
              <a:t>, who became Jason's wife. </a:t>
            </a:r>
            <a:endParaRPr lang="en-GB" sz="1200" dirty="0">
              <a:latin typeface="Comic Sans MS" pitchFamily="66" charset="0"/>
            </a:endParaRPr>
          </a:p>
        </p:txBody>
      </p:sp>
      <p:sp>
        <p:nvSpPr>
          <p:cNvPr id="24" name="TextBox 23"/>
          <p:cNvSpPr txBox="1"/>
          <p:nvPr/>
        </p:nvSpPr>
        <p:spPr>
          <a:xfrm>
            <a:off x="6660232" y="3284984"/>
            <a:ext cx="2483768" cy="2123658"/>
          </a:xfrm>
          <a:prstGeom prst="rect">
            <a:avLst/>
          </a:prstGeom>
          <a:solidFill>
            <a:srgbClr val="FFFF00"/>
          </a:solidFill>
          <a:ln w="19050">
            <a:solidFill>
              <a:schemeClr val="tx1"/>
            </a:solidFill>
          </a:ln>
        </p:spPr>
        <p:txBody>
          <a:bodyPr wrap="square" rtlCol="0">
            <a:spAutoFit/>
          </a:bodyPr>
          <a:lstStyle/>
          <a:p>
            <a:r>
              <a:rPr lang="en-GB" sz="1200" dirty="0" err="1" smtClean="0">
                <a:latin typeface="Comic Sans MS" pitchFamily="66" charset="0"/>
              </a:rPr>
              <a:t>Perseus</a:t>
            </a:r>
            <a:r>
              <a:rPr lang="en-GB" sz="1200" dirty="0" smtClean="0">
                <a:latin typeface="Comic Sans MS" pitchFamily="66" charset="0"/>
              </a:rPr>
              <a:t> – the son of Zeus - completed dangerous feats with his quick thinking and talents as a warrior. Most famous was his slaying of the Gorgon Medusa. He kept her head in his satchel and later, he pulled it out to save the princess Andromeda from being eaten by a sea monster by turning the creature to stone.</a:t>
            </a:r>
          </a:p>
        </p:txBody>
      </p:sp>
      <p:sp>
        <p:nvSpPr>
          <p:cNvPr id="25" name="TextBox 24"/>
          <p:cNvSpPr txBox="1"/>
          <p:nvPr/>
        </p:nvSpPr>
        <p:spPr>
          <a:xfrm>
            <a:off x="5292080" y="5517232"/>
            <a:ext cx="3851920" cy="1200329"/>
          </a:xfrm>
          <a:prstGeom prst="rect">
            <a:avLst/>
          </a:prstGeom>
          <a:solidFill>
            <a:schemeClr val="bg1"/>
          </a:solidFill>
          <a:ln w="6350">
            <a:solidFill>
              <a:schemeClr val="tx1"/>
            </a:solidFill>
          </a:ln>
        </p:spPr>
        <p:txBody>
          <a:bodyPr wrap="square" rtlCol="0">
            <a:spAutoFit/>
          </a:bodyPr>
          <a:lstStyle/>
          <a:p>
            <a:r>
              <a:rPr lang="en-GB" b="1" u="sng" dirty="0" smtClean="0"/>
              <a:t>Did you know?</a:t>
            </a:r>
          </a:p>
          <a:p>
            <a:r>
              <a:rPr lang="en-GB" b="1" i="1" dirty="0" smtClean="0">
                <a:solidFill>
                  <a:srgbClr val="FF0000"/>
                </a:solidFill>
              </a:rPr>
              <a:t>The largest moon in our solar system is Ganymede (Jupiter), which was named after the Trojan prince.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 y="0"/>
            <a:ext cx="9143999" cy="615553"/>
          </a:xfrm>
          <a:prstGeom prst="rect">
            <a:avLst/>
          </a:prstGeom>
          <a:solidFill>
            <a:srgbClr val="66FF33"/>
          </a:solidFill>
          <a:ln w="19050">
            <a:solidFill>
              <a:schemeClr val="tx1"/>
            </a:solidFill>
          </a:ln>
        </p:spPr>
        <p:txBody>
          <a:bodyPr wrap="square" lIns="91440" tIns="45720" rIns="91440" bIns="45720">
            <a:spAutoFit/>
          </a:bodyPr>
          <a:lstStyle/>
          <a:p>
            <a:pPr algn="ctr"/>
            <a:r>
              <a:rPr lang="en-US" sz="3400" b="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Main Activity – Ancient Greek Mythical Creatures</a:t>
            </a:r>
            <a:endParaRPr lang="en-US" sz="3400" b="1" u="sng" dirty="0">
              <a:ln w="17780" cmpd="sng">
                <a:solidFill>
                  <a:srgbClr val="FFFFFF"/>
                </a:solidFill>
                <a:prstDash val="solid"/>
                <a:miter lim="800000"/>
              </a:ln>
              <a:solidFill>
                <a:srgbClr val="FF0000"/>
              </a:solidFill>
              <a:effectLst>
                <a:outerShdw blurRad="50800" algn="tl" rotWithShape="0">
                  <a:srgbClr val="000000"/>
                </a:outerShdw>
              </a:effectLst>
            </a:endParaRPr>
          </a:p>
        </p:txBody>
      </p:sp>
      <p:sp>
        <p:nvSpPr>
          <p:cNvPr id="16" name="TextBox 15"/>
          <p:cNvSpPr txBox="1"/>
          <p:nvPr/>
        </p:nvSpPr>
        <p:spPr>
          <a:xfrm>
            <a:off x="0" y="3645024"/>
            <a:ext cx="9144000" cy="3170099"/>
          </a:xfrm>
          <a:prstGeom prst="rect">
            <a:avLst/>
          </a:prstGeom>
          <a:solidFill>
            <a:srgbClr val="00B0F0"/>
          </a:solidFill>
          <a:ln w="38100">
            <a:solidFill>
              <a:schemeClr val="tx1"/>
            </a:solidFill>
          </a:ln>
        </p:spPr>
        <p:txBody>
          <a:bodyPr wrap="square" rtlCol="0">
            <a:spAutoFit/>
          </a:bodyPr>
          <a:lstStyle/>
          <a:p>
            <a:pPr algn="ctr"/>
            <a:r>
              <a:rPr lang="en-GB" sz="2800" b="1" u="sng" dirty="0" smtClean="0">
                <a:latin typeface="Comic Sans MS" pitchFamily="66" charset="0"/>
              </a:rPr>
              <a:t>Here are 5 ancient Greek mythical creatures.</a:t>
            </a:r>
          </a:p>
          <a:p>
            <a:pPr algn="ctr"/>
            <a:r>
              <a:rPr lang="en-GB" sz="2800" dirty="0" smtClean="0">
                <a:latin typeface="Comic Sans MS" pitchFamily="66" charset="0"/>
              </a:rPr>
              <a:t>Can </a:t>
            </a:r>
            <a:r>
              <a:rPr lang="en-GB" sz="2800" dirty="0" smtClean="0">
                <a:latin typeface="Comic Sans MS" pitchFamily="66" charset="0"/>
              </a:rPr>
              <a:t>you create your own </a:t>
            </a:r>
            <a:r>
              <a:rPr lang="en-GB" sz="2800" b="1" dirty="0" smtClean="0">
                <a:solidFill>
                  <a:srgbClr val="FF0000"/>
                </a:solidFill>
                <a:latin typeface="Comic Sans MS" pitchFamily="66" charset="0"/>
              </a:rPr>
              <a:t>non-chronological report </a:t>
            </a:r>
            <a:r>
              <a:rPr lang="en-GB" sz="2800" dirty="0" smtClean="0">
                <a:latin typeface="Comic Sans MS" pitchFamily="66" charset="0"/>
              </a:rPr>
              <a:t>on to provide the reader with information about these creatures?</a:t>
            </a:r>
          </a:p>
          <a:p>
            <a:pPr algn="ctr"/>
            <a:endParaRPr lang="en-GB" sz="2800" dirty="0" smtClean="0">
              <a:latin typeface="Comic Sans MS" pitchFamily="66" charset="0"/>
            </a:endParaRPr>
          </a:p>
          <a:p>
            <a:pPr algn="ctr"/>
            <a:r>
              <a:rPr lang="en-GB" sz="3000" dirty="0" smtClean="0">
                <a:latin typeface="Comic Sans MS" pitchFamily="66" charset="0"/>
              </a:rPr>
              <a:t>*You can </a:t>
            </a:r>
            <a:r>
              <a:rPr lang="en-GB" sz="3000" dirty="0" smtClean="0">
                <a:latin typeface="Comic Sans MS" pitchFamily="66" charset="0"/>
              </a:rPr>
              <a:t>click in the boxes and use </a:t>
            </a:r>
            <a:r>
              <a:rPr lang="en-GB" sz="3000" dirty="0" smtClean="0">
                <a:latin typeface="Comic Sans MS" pitchFamily="66" charset="0"/>
              </a:rPr>
              <a:t>the next slide, or create your own </a:t>
            </a:r>
            <a:r>
              <a:rPr lang="en-GB" sz="3000" dirty="0" smtClean="0">
                <a:latin typeface="Comic Sans MS" pitchFamily="66" charset="0"/>
              </a:rPr>
              <a:t>layout.</a:t>
            </a:r>
            <a:endParaRPr lang="en-GB" sz="3000" dirty="0"/>
          </a:p>
        </p:txBody>
      </p:sp>
      <p:sp>
        <p:nvSpPr>
          <p:cNvPr id="17" name="TextBox 16"/>
          <p:cNvSpPr txBox="1"/>
          <p:nvPr/>
        </p:nvSpPr>
        <p:spPr>
          <a:xfrm>
            <a:off x="3923928" y="2780928"/>
            <a:ext cx="1656184" cy="461665"/>
          </a:xfrm>
          <a:prstGeom prst="rect">
            <a:avLst/>
          </a:prstGeom>
          <a:solidFill>
            <a:schemeClr val="bg1"/>
          </a:solidFill>
          <a:ln w="3175">
            <a:solidFill>
              <a:schemeClr val="tx1"/>
            </a:solidFill>
          </a:ln>
        </p:spPr>
        <p:txBody>
          <a:bodyPr wrap="square" rtlCol="0">
            <a:spAutoFit/>
          </a:bodyPr>
          <a:lstStyle/>
          <a:p>
            <a:pPr algn="ctr"/>
            <a:r>
              <a:rPr lang="en-GB" sz="2400" dirty="0" smtClean="0">
                <a:latin typeface="Algerian" pitchFamily="82" charset="0"/>
              </a:rPr>
              <a:t>HYDRA</a:t>
            </a:r>
            <a:endParaRPr lang="en-GB" sz="2400" dirty="0">
              <a:latin typeface="Algerian" pitchFamily="82" charset="0"/>
            </a:endParaRPr>
          </a:p>
        </p:txBody>
      </p:sp>
      <p:sp>
        <p:nvSpPr>
          <p:cNvPr id="18" name="TextBox 17"/>
          <p:cNvSpPr txBox="1"/>
          <p:nvPr/>
        </p:nvSpPr>
        <p:spPr>
          <a:xfrm>
            <a:off x="5652120" y="1988840"/>
            <a:ext cx="1872208" cy="461665"/>
          </a:xfrm>
          <a:prstGeom prst="rect">
            <a:avLst/>
          </a:prstGeom>
          <a:solidFill>
            <a:schemeClr val="bg1"/>
          </a:solidFill>
          <a:ln w="3175">
            <a:solidFill>
              <a:schemeClr val="tx1"/>
            </a:solidFill>
          </a:ln>
        </p:spPr>
        <p:txBody>
          <a:bodyPr wrap="square" rtlCol="0">
            <a:spAutoFit/>
          </a:bodyPr>
          <a:lstStyle/>
          <a:p>
            <a:pPr algn="ctr"/>
            <a:r>
              <a:rPr lang="en-GB" sz="2400" dirty="0" smtClean="0">
                <a:latin typeface="Algerian" pitchFamily="82" charset="0"/>
              </a:rPr>
              <a:t>CHIMERA</a:t>
            </a:r>
            <a:endParaRPr lang="en-GB" sz="2400" dirty="0">
              <a:latin typeface="Algerian" pitchFamily="82" charset="0"/>
            </a:endParaRPr>
          </a:p>
        </p:txBody>
      </p:sp>
      <p:sp>
        <p:nvSpPr>
          <p:cNvPr id="19" name="TextBox 18"/>
          <p:cNvSpPr txBox="1"/>
          <p:nvPr/>
        </p:nvSpPr>
        <p:spPr>
          <a:xfrm>
            <a:off x="2123728" y="3068960"/>
            <a:ext cx="1656184" cy="461665"/>
          </a:xfrm>
          <a:prstGeom prst="rect">
            <a:avLst/>
          </a:prstGeom>
          <a:solidFill>
            <a:schemeClr val="bg1"/>
          </a:solidFill>
          <a:ln w="6350">
            <a:solidFill>
              <a:schemeClr val="tx1"/>
            </a:solidFill>
          </a:ln>
        </p:spPr>
        <p:txBody>
          <a:bodyPr wrap="square" rtlCol="0">
            <a:spAutoFit/>
          </a:bodyPr>
          <a:lstStyle/>
          <a:p>
            <a:pPr algn="ctr"/>
            <a:r>
              <a:rPr lang="en-GB" sz="2400" dirty="0" smtClean="0">
                <a:latin typeface="Algerian" pitchFamily="82" charset="0"/>
              </a:rPr>
              <a:t>MEDUSA</a:t>
            </a:r>
            <a:endParaRPr lang="en-GB" sz="2400" dirty="0">
              <a:latin typeface="Algerian" pitchFamily="82" charset="0"/>
            </a:endParaRPr>
          </a:p>
        </p:txBody>
      </p:sp>
      <p:sp>
        <p:nvSpPr>
          <p:cNvPr id="20" name="TextBox 19"/>
          <p:cNvSpPr txBox="1"/>
          <p:nvPr/>
        </p:nvSpPr>
        <p:spPr>
          <a:xfrm>
            <a:off x="0" y="1844824"/>
            <a:ext cx="2051720" cy="461665"/>
          </a:xfrm>
          <a:prstGeom prst="rect">
            <a:avLst/>
          </a:prstGeom>
          <a:solidFill>
            <a:schemeClr val="bg1"/>
          </a:solidFill>
          <a:ln w="6350">
            <a:solidFill>
              <a:schemeClr val="tx1"/>
            </a:solidFill>
          </a:ln>
        </p:spPr>
        <p:txBody>
          <a:bodyPr wrap="square" rtlCol="0">
            <a:spAutoFit/>
          </a:bodyPr>
          <a:lstStyle/>
          <a:p>
            <a:pPr algn="ctr"/>
            <a:r>
              <a:rPr lang="en-GB" sz="2400" dirty="0" smtClean="0">
                <a:latin typeface="Algerian" pitchFamily="82" charset="0"/>
              </a:rPr>
              <a:t>MINOTAUR</a:t>
            </a:r>
            <a:endParaRPr lang="en-GB" sz="2400" dirty="0">
              <a:latin typeface="Algerian" pitchFamily="82" charset="0"/>
            </a:endParaRPr>
          </a:p>
        </p:txBody>
      </p:sp>
      <p:sp>
        <p:nvSpPr>
          <p:cNvPr id="21" name="TextBox 20"/>
          <p:cNvSpPr txBox="1"/>
          <p:nvPr/>
        </p:nvSpPr>
        <p:spPr>
          <a:xfrm>
            <a:off x="7668344" y="2564904"/>
            <a:ext cx="1475656" cy="338554"/>
          </a:xfrm>
          <a:prstGeom prst="rect">
            <a:avLst/>
          </a:prstGeom>
          <a:solidFill>
            <a:schemeClr val="bg1"/>
          </a:solidFill>
          <a:ln w="3175">
            <a:solidFill>
              <a:schemeClr val="tx1"/>
            </a:solidFill>
          </a:ln>
        </p:spPr>
        <p:txBody>
          <a:bodyPr wrap="square" rtlCol="0">
            <a:spAutoFit/>
          </a:bodyPr>
          <a:lstStyle/>
          <a:p>
            <a:pPr algn="ctr"/>
            <a:r>
              <a:rPr lang="en-GB" sz="1600" dirty="0" smtClean="0">
                <a:latin typeface="Algerian" pitchFamily="82" charset="0"/>
              </a:rPr>
              <a:t>POLYTHEMUS</a:t>
            </a:r>
            <a:endParaRPr lang="en-GB" sz="1600" dirty="0">
              <a:latin typeface="Algerian" pitchFamily="82" charset="0"/>
            </a:endParaRPr>
          </a:p>
        </p:txBody>
      </p:sp>
      <p:pic>
        <p:nvPicPr>
          <p:cNvPr id="22530" name="Picture 2" descr="Any tips to beat the Minotaur? I'm at level 41, he's at level 42 ..."/>
          <p:cNvPicPr>
            <a:picLocks noChangeAspect="1" noChangeArrowheads="1"/>
          </p:cNvPicPr>
          <p:nvPr/>
        </p:nvPicPr>
        <p:blipFill>
          <a:blip r:embed="rId2" cstate="print"/>
          <a:srcRect/>
          <a:stretch>
            <a:fillRect/>
          </a:stretch>
        </p:blipFill>
        <p:spPr bwMode="auto">
          <a:xfrm>
            <a:off x="0" y="692696"/>
            <a:ext cx="2051720" cy="1154093"/>
          </a:xfrm>
          <a:prstGeom prst="rect">
            <a:avLst/>
          </a:prstGeom>
          <a:noFill/>
        </p:spPr>
      </p:pic>
      <p:pic>
        <p:nvPicPr>
          <p:cNvPr id="22532" name="Picture 4" descr="Medusa (Character) - Giant Bomb"/>
          <p:cNvPicPr>
            <a:picLocks noChangeAspect="1" noChangeArrowheads="1"/>
          </p:cNvPicPr>
          <p:nvPr/>
        </p:nvPicPr>
        <p:blipFill>
          <a:blip r:embed="rId3" cstate="print"/>
          <a:srcRect/>
          <a:stretch>
            <a:fillRect/>
          </a:stretch>
        </p:blipFill>
        <p:spPr bwMode="auto">
          <a:xfrm>
            <a:off x="2123728" y="692696"/>
            <a:ext cx="1679932" cy="2376264"/>
          </a:xfrm>
          <a:prstGeom prst="rect">
            <a:avLst/>
          </a:prstGeom>
          <a:noFill/>
          <a:ln w="6350">
            <a:solidFill>
              <a:schemeClr val="tx1"/>
            </a:solidFill>
          </a:ln>
        </p:spPr>
      </p:pic>
      <p:pic>
        <p:nvPicPr>
          <p:cNvPr id="22534" name="Picture 6" descr="Mythical Creatures in Greek Mythology – Lernaean Hydra ..."/>
          <p:cNvPicPr>
            <a:picLocks noChangeAspect="1" noChangeArrowheads="1"/>
          </p:cNvPicPr>
          <p:nvPr/>
        </p:nvPicPr>
        <p:blipFill>
          <a:blip r:embed="rId4" cstate="print"/>
          <a:srcRect/>
          <a:stretch>
            <a:fillRect/>
          </a:stretch>
        </p:blipFill>
        <p:spPr bwMode="auto">
          <a:xfrm>
            <a:off x="3923928" y="692696"/>
            <a:ext cx="1652546" cy="2047875"/>
          </a:xfrm>
          <a:prstGeom prst="rect">
            <a:avLst/>
          </a:prstGeom>
          <a:noFill/>
          <a:ln w="9525">
            <a:solidFill>
              <a:schemeClr val="tx1"/>
            </a:solidFill>
          </a:ln>
        </p:spPr>
      </p:pic>
      <p:pic>
        <p:nvPicPr>
          <p:cNvPr id="22536" name="Picture 8" descr="All Things Weird And Supernatural — Chimera"/>
          <p:cNvPicPr>
            <a:picLocks noChangeAspect="1" noChangeArrowheads="1"/>
          </p:cNvPicPr>
          <p:nvPr/>
        </p:nvPicPr>
        <p:blipFill>
          <a:blip r:embed="rId5" cstate="print"/>
          <a:srcRect/>
          <a:stretch>
            <a:fillRect/>
          </a:stretch>
        </p:blipFill>
        <p:spPr bwMode="auto">
          <a:xfrm>
            <a:off x="5652120" y="692696"/>
            <a:ext cx="1885873" cy="1296144"/>
          </a:xfrm>
          <a:prstGeom prst="rect">
            <a:avLst/>
          </a:prstGeom>
          <a:noFill/>
          <a:ln w="9525">
            <a:solidFill>
              <a:schemeClr val="tx1"/>
            </a:solidFill>
          </a:ln>
        </p:spPr>
      </p:pic>
      <p:pic>
        <p:nvPicPr>
          <p:cNvPr id="22538" name="Picture 10" descr="Cyclops (mythology) | Villains Wiki | Fandom"/>
          <p:cNvPicPr>
            <a:picLocks noChangeAspect="1" noChangeArrowheads="1"/>
          </p:cNvPicPr>
          <p:nvPr/>
        </p:nvPicPr>
        <p:blipFill>
          <a:blip r:embed="rId6" cstate="print"/>
          <a:srcRect/>
          <a:stretch>
            <a:fillRect/>
          </a:stretch>
        </p:blipFill>
        <p:spPr bwMode="auto">
          <a:xfrm>
            <a:off x="7646234" y="692696"/>
            <a:ext cx="1497766" cy="1872208"/>
          </a:xfrm>
          <a:prstGeom prst="rect">
            <a:avLst/>
          </a:prstGeom>
          <a:noFill/>
          <a:ln w="3175">
            <a:solidFill>
              <a:schemeClr val="tx1"/>
            </a:solid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5364088" cy="400110"/>
          </a:xfrm>
          <a:prstGeom prst="rect">
            <a:avLst/>
          </a:prstGeom>
          <a:solidFill>
            <a:srgbClr val="66FF33"/>
          </a:solidFill>
          <a:ln w="19050">
            <a:solidFill>
              <a:schemeClr val="tx1"/>
            </a:solidFill>
          </a:ln>
        </p:spPr>
        <p:txBody>
          <a:bodyPr wrap="square" lIns="91440" tIns="45720" rIns="91440" bIns="45720">
            <a:spAutoFit/>
          </a:bodyPr>
          <a:lstStyle/>
          <a:p>
            <a:pPr algn="ctr"/>
            <a:r>
              <a:rPr lang="en-US" sz="2000" b="1" u="sng" dirty="0" smtClean="0">
                <a:ln w="17780" cmpd="sng">
                  <a:solidFill>
                    <a:srgbClr val="FFFFFF"/>
                  </a:solidFill>
                  <a:prstDash val="solid"/>
                  <a:miter lim="800000"/>
                </a:ln>
                <a:effectLst>
                  <a:outerShdw blurRad="50800" algn="tl" rotWithShape="0">
                    <a:srgbClr val="000000"/>
                  </a:outerShdw>
                </a:effectLst>
                <a:latin typeface="Comic Sans MS" pitchFamily="66" charset="0"/>
              </a:rPr>
              <a:t>Mythical Creatures of Ancient Greece</a:t>
            </a:r>
            <a:endParaRPr lang="en-US" sz="2000" b="1" u="sng" dirty="0">
              <a:ln w="17780" cmpd="sng">
                <a:solidFill>
                  <a:srgbClr val="FFFFFF"/>
                </a:solidFill>
                <a:prstDash val="solid"/>
                <a:miter lim="800000"/>
              </a:ln>
              <a:effectLst>
                <a:outerShdw blurRad="50800" algn="tl" rotWithShape="0">
                  <a:srgbClr val="000000"/>
                </a:outerShdw>
              </a:effectLst>
              <a:latin typeface="Comic Sans MS" pitchFamily="66" charset="0"/>
            </a:endParaRPr>
          </a:p>
        </p:txBody>
      </p:sp>
      <p:sp>
        <p:nvSpPr>
          <p:cNvPr id="6" name="Rectangle 5"/>
          <p:cNvSpPr/>
          <p:nvPr/>
        </p:nvSpPr>
        <p:spPr>
          <a:xfrm>
            <a:off x="0" y="404664"/>
            <a:ext cx="9144000" cy="292388"/>
          </a:xfrm>
          <a:prstGeom prst="rect">
            <a:avLst/>
          </a:prstGeom>
          <a:ln w="3175">
            <a:solidFill>
              <a:schemeClr val="tx1"/>
            </a:solidFill>
          </a:ln>
        </p:spPr>
        <p:txBody>
          <a:bodyPr wrap="square">
            <a:spAutoFit/>
          </a:bodyPr>
          <a:lstStyle/>
          <a:p>
            <a:endParaRPr lang="en-GB" sz="1300" b="1" dirty="0">
              <a:latin typeface="Comic Sans MS" pitchFamily="66" charset="0"/>
            </a:endParaRPr>
          </a:p>
        </p:txBody>
      </p:sp>
      <p:sp>
        <p:nvSpPr>
          <p:cNvPr id="9" name="TextBox 8"/>
          <p:cNvSpPr txBox="1"/>
          <p:nvPr/>
        </p:nvSpPr>
        <p:spPr>
          <a:xfrm>
            <a:off x="0" y="2420888"/>
            <a:ext cx="1043608" cy="338554"/>
          </a:xfrm>
          <a:prstGeom prst="rect">
            <a:avLst/>
          </a:prstGeom>
          <a:solidFill>
            <a:schemeClr val="bg1"/>
          </a:solidFill>
          <a:ln w="3175">
            <a:solidFill>
              <a:schemeClr val="tx1"/>
            </a:solidFill>
          </a:ln>
        </p:spPr>
        <p:txBody>
          <a:bodyPr wrap="square" rtlCol="0">
            <a:spAutoFit/>
          </a:bodyPr>
          <a:lstStyle/>
          <a:p>
            <a:pPr algn="ctr"/>
            <a:r>
              <a:rPr lang="en-GB" sz="1600" dirty="0" smtClean="0">
                <a:latin typeface="Algerian" pitchFamily="82" charset="0"/>
              </a:rPr>
              <a:t>medusa</a:t>
            </a:r>
            <a:endParaRPr lang="en-GB" sz="1600" dirty="0">
              <a:latin typeface="Algerian" pitchFamily="82" charset="0"/>
            </a:endParaRPr>
          </a:p>
        </p:txBody>
      </p:sp>
      <p:sp>
        <p:nvSpPr>
          <p:cNvPr id="14" name="TextBox 13"/>
          <p:cNvSpPr txBox="1"/>
          <p:nvPr/>
        </p:nvSpPr>
        <p:spPr>
          <a:xfrm>
            <a:off x="5292080" y="2708920"/>
            <a:ext cx="1296144" cy="461665"/>
          </a:xfrm>
          <a:prstGeom prst="rect">
            <a:avLst/>
          </a:prstGeom>
          <a:solidFill>
            <a:schemeClr val="bg1"/>
          </a:solidFill>
          <a:ln w="3175">
            <a:solidFill>
              <a:schemeClr val="tx1"/>
            </a:solidFill>
          </a:ln>
        </p:spPr>
        <p:txBody>
          <a:bodyPr wrap="square" rtlCol="0">
            <a:spAutoFit/>
          </a:bodyPr>
          <a:lstStyle/>
          <a:p>
            <a:pPr algn="ctr"/>
            <a:r>
              <a:rPr lang="en-GB" sz="2400" dirty="0" smtClean="0">
                <a:latin typeface="Algerian" pitchFamily="82" charset="0"/>
              </a:rPr>
              <a:t>hydra</a:t>
            </a:r>
            <a:endParaRPr lang="en-GB" sz="2400" dirty="0">
              <a:latin typeface="Algerian" pitchFamily="82" charset="0"/>
            </a:endParaRPr>
          </a:p>
        </p:txBody>
      </p:sp>
      <p:sp>
        <p:nvSpPr>
          <p:cNvPr id="16" name="TextBox 15"/>
          <p:cNvSpPr txBox="1"/>
          <p:nvPr/>
        </p:nvSpPr>
        <p:spPr>
          <a:xfrm>
            <a:off x="0" y="4221088"/>
            <a:ext cx="1907704" cy="400110"/>
          </a:xfrm>
          <a:prstGeom prst="rect">
            <a:avLst/>
          </a:prstGeom>
          <a:solidFill>
            <a:schemeClr val="bg1"/>
          </a:solidFill>
          <a:ln w="3175">
            <a:solidFill>
              <a:schemeClr val="tx1"/>
            </a:solidFill>
          </a:ln>
        </p:spPr>
        <p:txBody>
          <a:bodyPr wrap="square" rtlCol="0">
            <a:spAutoFit/>
          </a:bodyPr>
          <a:lstStyle/>
          <a:p>
            <a:pPr algn="ctr"/>
            <a:r>
              <a:rPr lang="en-GB" sz="2000" dirty="0" smtClean="0">
                <a:latin typeface="Algerian" pitchFamily="82" charset="0"/>
              </a:rPr>
              <a:t>chimera</a:t>
            </a:r>
            <a:endParaRPr lang="en-GB" sz="2000" dirty="0">
              <a:latin typeface="Algerian" pitchFamily="82" charset="0"/>
            </a:endParaRPr>
          </a:p>
        </p:txBody>
      </p:sp>
      <p:sp>
        <p:nvSpPr>
          <p:cNvPr id="17" name="TextBox 16"/>
          <p:cNvSpPr txBox="1"/>
          <p:nvPr/>
        </p:nvSpPr>
        <p:spPr>
          <a:xfrm>
            <a:off x="1979712" y="2924944"/>
            <a:ext cx="3168352" cy="292388"/>
          </a:xfrm>
          <a:prstGeom prst="rect">
            <a:avLst/>
          </a:prstGeom>
          <a:noFill/>
          <a:ln w="19050">
            <a:solidFill>
              <a:schemeClr val="tx1"/>
            </a:solidFill>
          </a:ln>
        </p:spPr>
        <p:txBody>
          <a:bodyPr wrap="square" rtlCol="0">
            <a:spAutoFit/>
          </a:bodyPr>
          <a:lstStyle/>
          <a:p>
            <a:endParaRPr lang="en-GB" sz="1300" dirty="0" smtClean="0">
              <a:latin typeface="Comic Sans MS" pitchFamily="66" charset="0"/>
            </a:endParaRPr>
          </a:p>
        </p:txBody>
      </p:sp>
      <p:sp>
        <p:nvSpPr>
          <p:cNvPr id="19" name="TextBox 18"/>
          <p:cNvSpPr txBox="1"/>
          <p:nvPr/>
        </p:nvSpPr>
        <p:spPr>
          <a:xfrm>
            <a:off x="0" y="6457890"/>
            <a:ext cx="2123728" cy="369332"/>
          </a:xfrm>
          <a:prstGeom prst="rect">
            <a:avLst/>
          </a:prstGeom>
          <a:solidFill>
            <a:schemeClr val="bg1"/>
          </a:solidFill>
          <a:ln w="6350">
            <a:solidFill>
              <a:schemeClr val="tx1"/>
            </a:solidFill>
          </a:ln>
        </p:spPr>
        <p:txBody>
          <a:bodyPr wrap="square" rtlCol="0">
            <a:spAutoFit/>
          </a:bodyPr>
          <a:lstStyle/>
          <a:p>
            <a:pPr algn="ctr"/>
            <a:r>
              <a:rPr lang="en-GB" dirty="0" smtClean="0">
                <a:latin typeface="Algerian" pitchFamily="82" charset="0"/>
              </a:rPr>
              <a:t>Minotaur</a:t>
            </a:r>
            <a:endParaRPr lang="en-GB" dirty="0">
              <a:latin typeface="Algerian" pitchFamily="82" charset="0"/>
            </a:endParaRPr>
          </a:p>
        </p:txBody>
      </p:sp>
      <p:sp>
        <p:nvSpPr>
          <p:cNvPr id="23" name="TextBox 22"/>
          <p:cNvSpPr txBox="1"/>
          <p:nvPr/>
        </p:nvSpPr>
        <p:spPr>
          <a:xfrm>
            <a:off x="6660232" y="1196752"/>
            <a:ext cx="2483768" cy="292388"/>
          </a:xfrm>
          <a:prstGeom prst="rect">
            <a:avLst/>
          </a:prstGeom>
          <a:noFill/>
          <a:ln w="6350">
            <a:solidFill>
              <a:schemeClr val="tx1"/>
            </a:solidFill>
          </a:ln>
        </p:spPr>
        <p:txBody>
          <a:bodyPr wrap="square" rtlCol="0">
            <a:spAutoFit/>
          </a:bodyPr>
          <a:lstStyle/>
          <a:p>
            <a:endParaRPr lang="en-GB" sz="1300" dirty="0">
              <a:latin typeface="Comic Sans MS" pitchFamily="66" charset="0"/>
            </a:endParaRPr>
          </a:p>
        </p:txBody>
      </p:sp>
      <p:sp>
        <p:nvSpPr>
          <p:cNvPr id="24" name="TextBox 23"/>
          <p:cNvSpPr txBox="1"/>
          <p:nvPr/>
        </p:nvSpPr>
        <p:spPr>
          <a:xfrm>
            <a:off x="6660232" y="3284984"/>
            <a:ext cx="2483768" cy="292388"/>
          </a:xfrm>
          <a:prstGeom prst="rect">
            <a:avLst/>
          </a:prstGeom>
          <a:noFill/>
          <a:ln w="19050">
            <a:solidFill>
              <a:schemeClr val="tx1"/>
            </a:solidFill>
          </a:ln>
        </p:spPr>
        <p:txBody>
          <a:bodyPr wrap="square" rtlCol="0">
            <a:spAutoFit/>
          </a:bodyPr>
          <a:lstStyle/>
          <a:p>
            <a:endParaRPr lang="en-GB" sz="1300" dirty="0" smtClean="0">
              <a:latin typeface="Comic Sans MS" pitchFamily="66" charset="0"/>
            </a:endParaRPr>
          </a:p>
        </p:txBody>
      </p:sp>
      <p:sp>
        <p:nvSpPr>
          <p:cNvPr id="25" name="TextBox 24"/>
          <p:cNvSpPr txBox="1"/>
          <p:nvPr/>
        </p:nvSpPr>
        <p:spPr>
          <a:xfrm>
            <a:off x="5292080" y="5103674"/>
            <a:ext cx="3851920" cy="1754326"/>
          </a:xfrm>
          <a:prstGeom prst="rect">
            <a:avLst/>
          </a:prstGeom>
          <a:noFill/>
          <a:ln w="6350">
            <a:solidFill>
              <a:schemeClr val="tx1"/>
            </a:solidFill>
          </a:ln>
        </p:spPr>
        <p:txBody>
          <a:bodyPr wrap="square" rtlCol="0">
            <a:spAutoFit/>
          </a:bodyPr>
          <a:lstStyle/>
          <a:p>
            <a:r>
              <a:rPr lang="en-GB" b="1" u="sng" dirty="0" smtClean="0"/>
              <a:t>Did you know?</a:t>
            </a:r>
          </a:p>
          <a:p>
            <a:endParaRPr lang="en-GB" b="1" u="sng" dirty="0" smtClean="0"/>
          </a:p>
          <a:p>
            <a:endParaRPr lang="en-GB" b="1" u="sng" dirty="0" smtClean="0"/>
          </a:p>
          <a:p>
            <a:endParaRPr lang="en-GB" b="1" u="sng" dirty="0" smtClean="0"/>
          </a:p>
          <a:p>
            <a:endParaRPr lang="en-GB" b="1" u="sng" dirty="0" smtClean="0"/>
          </a:p>
          <a:p>
            <a:endParaRPr lang="en-GB" b="1" u="sng" dirty="0"/>
          </a:p>
        </p:txBody>
      </p:sp>
      <p:pic>
        <p:nvPicPr>
          <p:cNvPr id="26" name="Picture 2" descr="Any tips to beat the Minotaur? I'm at level 41, he's at level 42 ..."/>
          <p:cNvPicPr>
            <a:picLocks noChangeAspect="1" noChangeArrowheads="1"/>
          </p:cNvPicPr>
          <p:nvPr/>
        </p:nvPicPr>
        <p:blipFill>
          <a:blip r:embed="rId2" cstate="print"/>
          <a:srcRect/>
          <a:stretch>
            <a:fillRect/>
          </a:stretch>
        </p:blipFill>
        <p:spPr bwMode="auto">
          <a:xfrm>
            <a:off x="0" y="4941168"/>
            <a:ext cx="2123728" cy="1512168"/>
          </a:xfrm>
          <a:prstGeom prst="rect">
            <a:avLst/>
          </a:prstGeom>
          <a:noFill/>
        </p:spPr>
      </p:pic>
      <p:sp>
        <p:nvSpPr>
          <p:cNvPr id="27" name="TextBox 26"/>
          <p:cNvSpPr txBox="1"/>
          <p:nvPr/>
        </p:nvSpPr>
        <p:spPr>
          <a:xfrm>
            <a:off x="2195736" y="4941168"/>
            <a:ext cx="2952328" cy="292388"/>
          </a:xfrm>
          <a:prstGeom prst="rect">
            <a:avLst/>
          </a:prstGeom>
          <a:noFill/>
          <a:ln w="6350">
            <a:solidFill>
              <a:schemeClr val="tx1"/>
            </a:solidFill>
          </a:ln>
        </p:spPr>
        <p:txBody>
          <a:bodyPr wrap="square" rtlCol="0">
            <a:spAutoFit/>
          </a:bodyPr>
          <a:lstStyle/>
          <a:p>
            <a:endParaRPr lang="en-GB" sz="1300" dirty="0">
              <a:latin typeface="Comic Sans MS" pitchFamily="66" charset="0"/>
            </a:endParaRPr>
          </a:p>
        </p:txBody>
      </p:sp>
      <p:pic>
        <p:nvPicPr>
          <p:cNvPr id="28" name="Picture 4" descr="Medusa (Character) - Giant Bomb"/>
          <p:cNvPicPr>
            <a:picLocks noChangeAspect="1" noChangeArrowheads="1"/>
          </p:cNvPicPr>
          <p:nvPr/>
        </p:nvPicPr>
        <p:blipFill>
          <a:blip r:embed="rId3" cstate="print"/>
          <a:srcRect/>
          <a:stretch>
            <a:fillRect/>
          </a:stretch>
        </p:blipFill>
        <p:spPr bwMode="auto">
          <a:xfrm>
            <a:off x="0" y="1148415"/>
            <a:ext cx="1043608" cy="1272473"/>
          </a:xfrm>
          <a:prstGeom prst="rect">
            <a:avLst/>
          </a:prstGeom>
          <a:noFill/>
          <a:ln w="6350">
            <a:solidFill>
              <a:schemeClr val="tx1"/>
            </a:solidFill>
          </a:ln>
        </p:spPr>
      </p:pic>
      <p:sp>
        <p:nvSpPr>
          <p:cNvPr id="29" name="TextBox 28"/>
          <p:cNvSpPr txBox="1"/>
          <p:nvPr/>
        </p:nvSpPr>
        <p:spPr>
          <a:xfrm>
            <a:off x="1115616" y="1196753"/>
            <a:ext cx="4032448" cy="292388"/>
          </a:xfrm>
          <a:prstGeom prst="rect">
            <a:avLst/>
          </a:prstGeom>
          <a:noFill/>
          <a:ln w="6350">
            <a:solidFill>
              <a:schemeClr val="tx1"/>
            </a:solidFill>
          </a:ln>
        </p:spPr>
        <p:txBody>
          <a:bodyPr wrap="square" rtlCol="0">
            <a:spAutoFit/>
          </a:bodyPr>
          <a:lstStyle/>
          <a:p>
            <a:endParaRPr lang="en-GB" sz="1300" dirty="0">
              <a:latin typeface="Comic Sans MS" pitchFamily="66" charset="0"/>
            </a:endParaRPr>
          </a:p>
        </p:txBody>
      </p:sp>
      <p:pic>
        <p:nvPicPr>
          <p:cNvPr id="30" name="Picture 8" descr="All Things Weird And Supernatural — Chimera"/>
          <p:cNvPicPr>
            <a:picLocks noChangeAspect="1" noChangeArrowheads="1"/>
          </p:cNvPicPr>
          <p:nvPr/>
        </p:nvPicPr>
        <p:blipFill>
          <a:blip r:embed="rId4" cstate="print"/>
          <a:srcRect/>
          <a:stretch>
            <a:fillRect/>
          </a:stretch>
        </p:blipFill>
        <p:spPr bwMode="auto">
          <a:xfrm>
            <a:off x="0" y="2924944"/>
            <a:ext cx="1885873" cy="1296144"/>
          </a:xfrm>
          <a:prstGeom prst="rect">
            <a:avLst/>
          </a:prstGeom>
          <a:noFill/>
          <a:ln w="9525">
            <a:solidFill>
              <a:schemeClr val="tx1"/>
            </a:solidFill>
          </a:ln>
        </p:spPr>
      </p:pic>
      <p:pic>
        <p:nvPicPr>
          <p:cNvPr id="31" name="Picture 6" descr="Mythical Creatures in Greek Mythology – Lernaean Hydra ..."/>
          <p:cNvPicPr>
            <a:picLocks noChangeAspect="1" noChangeArrowheads="1"/>
          </p:cNvPicPr>
          <p:nvPr/>
        </p:nvPicPr>
        <p:blipFill>
          <a:blip r:embed="rId5" cstate="print"/>
          <a:srcRect/>
          <a:stretch>
            <a:fillRect/>
          </a:stretch>
        </p:blipFill>
        <p:spPr bwMode="auto">
          <a:xfrm>
            <a:off x="5292080" y="1223592"/>
            <a:ext cx="1296144" cy="1516979"/>
          </a:xfrm>
          <a:prstGeom prst="rect">
            <a:avLst/>
          </a:prstGeom>
          <a:noFill/>
          <a:ln w="9525">
            <a:solidFill>
              <a:schemeClr val="tx1"/>
            </a:solidFill>
          </a:ln>
        </p:spPr>
      </p:pic>
      <p:pic>
        <p:nvPicPr>
          <p:cNvPr id="32" name="Picture 10" descr="Cyclops (mythology) | Villains Wiki | Fandom"/>
          <p:cNvPicPr>
            <a:picLocks noChangeAspect="1" noChangeArrowheads="1"/>
          </p:cNvPicPr>
          <p:nvPr/>
        </p:nvPicPr>
        <p:blipFill>
          <a:blip r:embed="rId6" cstate="print"/>
          <a:srcRect/>
          <a:stretch>
            <a:fillRect/>
          </a:stretch>
        </p:blipFill>
        <p:spPr bwMode="auto">
          <a:xfrm>
            <a:off x="5292080" y="3284984"/>
            <a:ext cx="1267340" cy="1584176"/>
          </a:xfrm>
          <a:prstGeom prst="rect">
            <a:avLst/>
          </a:prstGeom>
          <a:noFill/>
          <a:ln w="3175">
            <a:solidFill>
              <a:schemeClr val="tx1"/>
            </a:solidFill>
          </a:ln>
        </p:spPr>
      </p:pic>
      <p:sp>
        <p:nvSpPr>
          <p:cNvPr id="33" name="TextBox 32"/>
          <p:cNvSpPr txBox="1"/>
          <p:nvPr/>
        </p:nvSpPr>
        <p:spPr>
          <a:xfrm>
            <a:off x="5292080" y="4653136"/>
            <a:ext cx="1296144" cy="400110"/>
          </a:xfrm>
          <a:prstGeom prst="rect">
            <a:avLst/>
          </a:prstGeom>
          <a:solidFill>
            <a:schemeClr val="bg1"/>
          </a:solidFill>
          <a:ln w="6350">
            <a:solidFill>
              <a:schemeClr val="tx1"/>
            </a:solidFill>
          </a:ln>
        </p:spPr>
        <p:txBody>
          <a:bodyPr wrap="square" rtlCol="0">
            <a:spAutoFit/>
          </a:bodyPr>
          <a:lstStyle/>
          <a:p>
            <a:pPr algn="ctr"/>
            <a:r>
              <a:rPr lang="en-GB" sz="2000" dirty="0" err="1" smtClean="0">
                <a:latin typeface="Algerian" pitchFamily="82" charset="0"/>
              </a:rPr>
              <a:t>cyclops</a:t>
            </a:r>
            <a:endParaRPr lang="en-GB" sz="2000" dirty="0">
              <a:latin typeface="Algerian" pitchFamily="82"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1643</TotalTime>
  <Words>634</Words>
  <Application>Microsoft Office PowerPoint</Application>
  <PresentationFormat>On-screen Show (4:3)</PresentationFormat>
  <Paragraphs>72</Paragraphs>
  <Slides>7</Slides>
  <Notes>1</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Slide 1</vt:lpstr>
      <vt:lpstr>Slide 2</vt:lpstr>
      <vt:lpstr>Slide 3</vt:lpstr>
      <vt:lpstr>Slide 4</vt:lpstr>
      <vt:lpstr>Slide 5</vt:lpstr>
      <vt:lpstr>Slide 6</vt:lpstr>
      <vt:lpstr>Slide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Carol Hughes</dc:creator>
  <cp:lastModifiedBy>Carol Hughes</cp:lastModifiedBy>
  <cp:revision>88</cp:revision>
  <cp:lastPrinted>2020-02-26T16:02:50Z</cp:lastPrinted>
  <dcterms:created xsi:type="dcterms:W3CDTF">2018-08-22T10:36:32Z</dcterms:created>
  <dcterms:modified xsi:type="dcterms:W3CDTF">2020-05-14T09:36:45Z</dcterms:modified>
</cp:coreProperties>
</file>