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80" r:id="rId2"/>
    <p:sldId id="282" r:id="rId3"/>
    <p:sldId id="283" r:id="rId4"/>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4660"/>
  </p:normalViewPr>
  <p:slideViewPr>
    <p:cSldViewPr>
      <p:cViewPr varScale="1">
        <p:scale>
          <a:sx n="68" d="100"/>
          <a:sy n="68" d="100"/>
        </p:scale>
        <p:origin x="-18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C89DC55E-A870-4873-AEAA-CA157D4C54B3}" type="datetimeFigureOut">
              <a:rPr lang="en-GB" smtClean="0"/>
              <a:pPr/>
              <a:t>13/05/2020</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269E0916-C990-4F95-9337-B713C4C95920}" type="slidenum">
              <a:rPr lang="en-GB" smtClean="0"/>
              <a:pPr/>
              <a:t>‹#›</a:t>
            </a:fld>
            <a:endParaRPr lang="en-GB"/>
          </a:p>
        </p:txBody>
      </p:sp>
    </p:spTree>
    <p:extLst>
      <p:ext uri="{BB962C8B-B14F-4D97-AF65-F5344CB8AC3E}">
        <p14:creationId xmlns:p14="http://schemas.microsoft.com/office/powerpoint/2010/main" xmlns="" val="1255011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AC35215-86D7-4340-A8D0-8F46FAEB712F}"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AC35215-86D7-4340-A8D0-8F46FAEB712F}" type="slidenum">
              <a:rPr lang="en-GB" smtClean="0"/>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EB4F6-3DC9-4F37-982F-18AA52436D82}"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0FB1FC-AAC2-45E4-9683-C620CC21611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AEB4F6-3DC9-4F37-982F-18AA52436D82}" type="datetimeFigureOut">
              <a:rPr lang="en-GB" smtClean="0"/>
              <a:pPr/>
              <a:t>13/05/2020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FB1FC-AAC2-45E4-9683-C620CC21611B}"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watch?v=NT0l3iLBoOs" TargetMode="External"/><Relationship Id="rId5" Type="http://schemas.openxmlformats.org/officeDocument/2006/relationships/image" Target="../media/image2.jpeg"/><Relationship Id="rId4" Type="http://schemas.openxmlformats.org/officeDocument/2006/relationships/hyperlink" Target="https://www.momables.com/greek-hummus-recip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com/search?client=firefox-b-d&amp;q=how+to+make+a+spartan+helme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solidFill>
            <a:srgbClr val="FFFF00"/>
          </a:solidFill>
          <a:ln w="12700">
            <a:solidFill>
              <a:schemeClr val="tx1"/>
            </a:solidFill>
          </a:ln>
        </p:spPr>
        <p:txBody>
          <a:bodyPr wrap="square" rtlCol="0">
            <a:spAutoFit/>
          </a:bodyPr>
          <a:lstStyle/>
          <a:p>
            <a:pPr algn="ctr"/>
            <a:r>
              <a:rPr lang="en-GB" sz="4500" dirty="0" smtClean="0"/>
              <a:t>What I have been learning in D&amp;T</a:t>
            </a:r>
            <a:endParaRPr lang="en-GB" sz="4500" dirty="0"/>
          </a:p>
        </p:txBody>
      </p:sp>
      <p:graphicFrame>
        <p:nvGraphicFramePr>
          <p:cNvPr id="5" name="Table 4"/>
          <p:cNvGraphicFramePr>
            <a:graphicFrameLocks noGrp="1"/>
          </p:cNvGraphicFramePr>
          <p:nvPr>
            <p:extLst>
              <p:ext uri="{D42A27DB-BD31-4B8C-83A1-F6EECF244321}">
                <p14:modId xmlns:p14="http://schemas.microsoft.com/office/powerpoint/2010/main" xmlns="" val="1340696627"/>
              </p:ext>
            </p:extLst>
          </p:nvPr>
        </p:nvGraphicFramePr>
        <p:xfrm>
          <a:off x="179510" y="908721"/>
          <a:ext cx="8784977" cy="1974432"/>
        </p:xfrm>
        <a:graphic>
          <a:graphicData uri="http://schemas.openxmlformats.org/drawingml/2006/table">
            <a:tbl>
              <a:tblPr/>
              <a:tblGrid>
                <a:gridCol w="8784977">
                  <a:extLst>
                    <a:ext uri="{9D8B030D-6E8A-4147-A177-3AD203B41FA5}">
                      <a16:colId xmlns:a16="http://schemas.microsoft.com/office/drawing/2014/main" xmlns="" val="20000"/>
                    </a:ext>
                  </a:extLst>
                </a:gridCol>
              </a:tblGrid>
              <a:tr h="409489">
                <a:tc>
                  <a:txBody>
                    <a:bodyPr/>
                    <a:lstStyle/>
                    <a:p>
                      <a:pPr algn="ctr">
                        <a:lnSpc>
                          <a:spcPct val="115000"/>
                        </a:lnSpc>
                        <a:spcAft>
                          <a:spcPts val="0"/>
                        </a:spcAft>
                      </a:pPr>
                      <a:r>
                        <a:rPr lang="en-GB" sz="2400" b="1" u="sng" dirty="0" smtClean="0">
                          <a:latin typeface="Comic Sans MS"/>
                          <a:ea typeface="Calibri"/>
                          <a:cs typeface="Times New Roman"/>
                        </a:rPr>
                        <a:t>PREVIOUS LESSONS</a:t>
                      </a:r>
                      <a:r>
                        <a:rPr lang="en-GB" sz="2400" b="1" u="sng" baseline="0" dirty="0" smtClean="0">
                          <a:latin typeface="Comic Sans MS"/>
                          <a:ea typeface="Calibri"/>
                          <a:cs typeface="Times New Roman"/>
                        </a:rPr>
                        <a:t> </a:t>
                      </a:r>
                      <a:r>
                        <a:rPr lang="en-GB" sz="2400" b="1" u="sng" dirty="0" smtClean="0">
                          <a:latin typeface="Comic Sans MS"/>
                          <a:ea typeface="Calibri"/>
                          <a:cs typeface="Times New Roman"/>
                        </a:rPr>
                        <a:t>(Food</a:t>
                      </a:r>
                      <a:r>
                        <a:rPr lang="en-GB" sz="2400" b="1" u="sng" baseline="0" dirty="0" smtClean="0">
                          <a:latin typeface="Comic Sans MS"/>
                          <a:ea typeface="Calibri"/>
                          <a:cs typeface="Times New Roman"/>
                        </a:rPr>
                        <a:t> Technology)</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01770">
                <a:tc>
                  <a:txBody>
                    <a:bodyPr/>
                    <a:lstStyle/>
                    <a:p>
                      <a:pPr>
                        <a:lnSpc>
                          <a:spcPct val="115000"/>
                        </a:lnSpc>
                        <a:spcAft>
                          <a:spcPts val="0"/>
                        </a:spcAft>
                      </a:pPr>
                      <a:r>
                        <a:rPr lang="en-GB" sz="2200" b="1" u="sng" dirty="0" err="1">
                          <a:latin typeface="Comic Sans MS"/>
                          <a:ea typeface="Calibri"/>
                          <a:cs typeface="Times New Roman"/>
                        </a:rPr>
                        <a:t>L.Obj</a:t>
                      </a:r>
                      <a:r>
                        <a:rPr lang="en-GB" sz="2200" b="1" u="sng" dirty="0">
                          <a:latin typeface="Comic Sans MS"/>
                          <a:ea typeface="Calibri"/>
                          <a:cs typeface="Times New Roman"/>
                        </a:rPr>
                        <a:t>:  </a:t>
                      </a:r>
                      <a:endParaRPr lang="en-GB" sz="2200" dirty="0">
                        <a:latin typeface="Calibri"/>
                        <a:ea typeface="Calibri"/>
                        <a:cs typeface="Times New Roman"/>
                      </a:endParaRPr>
                    </a:p>
                    <a:p>
                      <a:r>
                        <a:rPr lang="en-GB" sz="2200" b="1" i="0" dirty="0">
                          <a:latin typeface="Comic Sans MS" pitchFamily="66" charset="0"/>
                          <a:ea typeface="Calibri"/>
                          <a:cs typeface="Times New Roman"/>
                        </a:rPr>
                        <a:t>*</a:t>
                      </a:r>
                      <a:r>
                        <a:rPr lang="en-GB" sz="2200" b="1" i="0" dirty="0" smtClean="0">
                          <a:latin typeface="Comic Sans MS" pitchFamily="66" charset="0"/>
                          <a:ea typeface="Calibri"/>
                          <a:cs typeface="Times New Roman"/>
                        </a:rPr>
                        <a:t>I can follow a recipe to make Ancient Greek ‘hummus’.</a:t>
                      </a:r>
                      <a:endParaRPr lang="en-GB" sz="2200"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360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1" i="0" dirty="0" smtClean="0">
                          <a:latin typeface="Comic Sans MS" pitchFamily="66" charset="0"/>
                          <a:ea typeface="Calibri"/>
                          <a:cs typeface="Times New Roman"/>
                        </a:rPr>
                        <a:t>*I can follow</a:t>
                      </a:r>
                      <a:r>
                        <a:rPr lang="en-GB" sz="2200" b="1" i="0" baseline="0" dirty="0" smtClean="0">
                          <a:latin typeface="Comic Sans MS" pitchFamily="66" charset="0"/>
                          <a:ea typeface="Calibri"/>
                          <a:cs typeface="Times New Roman"/>
                        </a:rPr>
                        <a:t> a recipe to make </a:t>
                      </a:r>
                      <a:r>
                        <a:rPr lang="en-GB" sz="2200" b="1" i="0" dirty="0" smtClean="0">
                          <a:latin typeface="Comic Sans MS" pitchFamily="66" charset="0"/>
                          <a:ea typeface="Calibri"/>
                          <a:cs typeface="Times New Roman"/>
                        </a:rPr>
                        <a:t>Ancient</a:t>
                      </a:r>
                      <a:r>
                        <a:rPr lang="en-GB" sz="2200" b="1" i="0" baseline="0" dirty="0" smtClean="0">
                          <a:latin typeface="Comic Sans MS" pitchFamily="66" charset="0"/>
                          <a:ea typeface="Calibri"/>
                          <a:cs typeface="Times New Roman"/>
                        </a:rPr>
                        <a:t> Greek pita bread.</a:t>
                      </a:r>
                      <a:endParaRPr lang="en-GB" sz="2200"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200" b="1" i="0" dirty="0" smtClean="0">
                          <a:latin typeface="Comic Sans MS" pitchFamily="66" charset="0"/>
                          <a:ea typeface="Calibri"/>
                          <a:cs typeface="Times New Roman"/>
                        </a:rPr>
                        <a:t>*I can choose,</a:t>
                      </a:r>
                      <a:r>
                        <a:rPr lang="en-GB" sz="2200" b="1" i="0" baseline="0" dirty="0" smtClean="0">
                          <a:latin typeface="Comic Sans MS" pitchFamily="66" charset="0"/>
                          <a:ea typeface="Calibri"/>
                          <a:cs typeface="Times New Roman"/>
                        </a:rPr>
                        <a:t> combine or make an Ancient Greek meal.</a:t>
                      </a:r>
                      <a:endParaRPr lang="en-GB" sz="2200"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50" name="AutoShape 2"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3074" name="Picture 2" descr="Is the Origin of Hummus Middle Eastern or Greek?"/>
          <p:cNvPicPr>
            <a:picLocks noChangeAspect="1" noChangeArrowheads="1"/>
          </p:cNvPicPr>
          <p:nvPr/>
        </p:nvPicPr>
        <p:blipFill>
          <a:blip r:embed="rId3" cstate="print"/>
          <a:srcRect/>
          <a:stretch>
            <a:fillRect/>
          </a:stretch>
        </p:blipFill>
        <p:spPr bwMode="auto">
          <a:xfrm>
            <a:off x="179512" y="3212976"/>
            <a:ext cx="2332755" cy="1789360"/>
          </a:xfrm>
          <a:prstGeom prst="rect">
            <a:avLst/>
          </a:prstGeom>
          <a:noFill/>
        </p:spPr>
      </p:pic>
      <p:sp>
        <p:nvSpPr>
          <p:cNvPr id="9" name="TextBox 8"/>
          <p:cNvSpPr txBox="1"/>
          <p:nvPr/>
        </p:nvSpPr>
        <p:spPr>
          <a:xfrm>
            <a:off x="251520" y="5301208"/>
            <a:ext cx="1872208" cy="1200329"/>
          </a:xfrm>
          <a:prstGeom prst="rect">
            <a:avLst/>
          </a:prstGeom>
          <a:noFill/>
        </p:spPr>
        <p:txBody>
          <a:bodyPr wrap="square" rtlCol="0">
            <a:spAutoFit/>
          </a:bodyPr>
          <a:lstStyle/>
          <a:p>
            <a:pPr algn="ctr"/>
            <a:r>
              <a:rPr lang="en-GB" sz="2400" dirty="0" smtClean="0">
                <a:latin typeface="Comic Sans MS" pitchFamily="66" charset="0"/>
                <a:hlinkClick r:id="rId4"/>
              </a:rPr>
              <a:t>How to make Greek hummus</a:t>
            </a:r>
            <a:endParaRPr lang="en-GB" sz="2400" dirty="0">
              <a:latin typeface="Comic Sans MS" pitchFamily="66" charset="0"/>
            </a:endParaRPr>
          </a:p>
        </p:txBody>
      </p:sp>
      <p:pic>
        <p:nvPicPr>
          <p:cNvPr id="10" name="Picture 2" descr="Greek pita bread - Eat Yourself Greek"/>
          <p:cNvPicPr>
            <a:picLocks noChangeAspect="1" noChangeArrowheads="1"/>
          </p:cNvPicPr>
          <p:nvPr/>
        </p:nvPicPr>
        <p:blipFill>
          <a:blip r:embed="rId5" cstate="print"/>
          <a:srcRect/>
          <a:stretch>
            <a:fillRect/>
          </a:stretch>
        </p:blipFill>
        <p:spPr bwMode="auto">
          <a:xfrm>
            <a:off x="2771345" y="3212976"/>
            <a:ext cx="2702195" cy="1800200"/>
          </a:xfrm>
          <a:prstGeom prst="rect">
            <a:avLst/>
          </a:prstGeom>
          <a:noFill/>
        </p:spPr>
      </p:pic>
      <p:sp>
        <p:nvSpPr>
          <p:cNvPr id="11" name="TextBox 10"/>
          <p:cNvSpPr txBox="1"/>
          <p:nvPr/>
        </p:nvSpPr>
        <p:spPr>
          <a:xfrm>
            <a:off x="2699792" y="5373216"/>
            <a:ext cx="2199844" cy="1200329"/>
          </a:xfrm>
          <a:prstGeom prst="rect">
            <a:avLst/>
          </a:prstGeom>
          <a:noFill/>
        </p:spPr>
        <p:txBody>
          <a:bodyPr wrap="square" rtlCol="0">
            <a:spAutoFit/>
          </a:bodyPr>
          <a:lstStyle/>
          <a:p>
            <a:pPr algn="ctr"/>
            <a:r>
              <a:rPr lang="en-GB" sz="2400" dirty="0" smtClean="0">
                <a:latin typeface="Comic Sans MS" pitchFamily="66" charset="0"/>
                <a:hlinkClick r:id="rId6"/>
              </a:rPr>
              <a:t>How to make Greek pita bread</a:t>
            </a:r>
            <a:endParaRPr lang="en-GB" sz="2400" dirty="0">
              <a:latin typeface="Comic Sans MS" pitchFamily="66" charset="0"/>
            </a:endParaRPr>
          </a:p>
        </p:txBody>
      </p:sp>
      <p:pic>
        <p:nvPicPr>
          <p:cNvPr id="15" name="Picture 2" descr="Eating &amp; Philosophizing - Greece Is"/>
          <p:cNvPicPr>
            <a:picLocks noChangeAspect="1" noChangeArrowheads="1"/>
          </p:cNvPicPr>
          <p:nvPr/>
        </p:nvPicPr>
        <p:blipFill>
          <a:blip r:embed="rId7" cstate="print"/>
          <a:srcRect/>
          <a:stretch>
            <a:fillRect/>
          </a:stretch>
        </p:blipFill>
        <p:spPr bwMode="auto">
          <a:xfrm>
            <a:off x="5940152" y="3212976"/>
            <a:ext cx="2664296" cy="1665185"/>
          </a:xfrm>
          <a:prstGeom prst="rect">
            <a:avLst/>
          </a:prstGeom>
          <a:noFill/>
        </p:spPr>
      </p:pic>
      <p:sp>
        <p:nvSpPr>
          <p:cNvPr id="16" name="Rectangle 15"/>
          <p:cNvSpPr/>
          <p:nvPr/>
        </p:nvSpPr>
        <p:spPr>
          <a:xfrm>
            <a:off x="5724128" y="5042118"/>
            <a:ext cx="3240360" cy="1815882"/>
          </a:xfrm>
          <a:prstGeom prst="rect">
            <a:avLst/>
          </a:prstGeom>
          <a:solidFill>
            <a:srgbClr val="FFC000"/>
          </a:solidFill>
          <a:ln w="76200">
            <a:solidFill>
              <a:schemeClr val="tx1"/>
            </a:solidFill>
          </a:ln>
        </p:spPr>
        <p:txBody>
          <a:bodyPr wrap="square">
            <a:spAutoFit/>
          </a:bodyPr>
          <a:lstStyle/>
          <a:p>
            <a:r>
              <a:rPr lang="en-GB" sz="1600" b="1" u="sng" dirty="0" smtClean="0">
                <a:latin typeface="Comic Sans MS" pitchFamily="66" charset="0"/>
              </a:rPr>
              <a:t>TASK 3:</a:t>
            </a:r>
          </a:p>
          <a:p>
            <a:r>
              <a:rPr lang="en-GB" sz="1600" dirty="0" smtClean="0">
                <a:latin typeface="Comic Sans MS" pitchFamily="66" charset="0"/>
              </a:rPr>
              <a:t>Now that you’ve understood the eating habits of an Ancient Greek, can you decide, plan and create a meal that you think would be appreciated by an Ancient Greek?</a:t>
            </a:r>
            <a:endParaRPr lang="en-GB" sz="1600" dirty="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69660"/>
          </a:xfrm>
          <a:prstGeom prst="rect">
            <a:avLst/>
          </a:prstGeom>
          <a:ln w="19050">
            <a:solidFill>
              <a:schemeClr val="tx1"/>
            </a:solidFill>
          </a:ln>
        </p:spPr>
        <p:txBody>
          <a:bodyPr wrap="square">
            <a:spAutoFit/>
          </a:bodyPr>
          <a:lstStyle/>
          <a:p>
            <a:r>
              <a:rPr lang="en-GB" sz="1600" b="1" u="sng" dirty="0" smtClean="0">
                <a:latin typeface="Comic Sans MS" pitchFamily="66" charset="0"/>
              </a:rPr>
              <a:t>Breakfast </a:t>
            </a:r>
          </a:p>
          <a:p>
            <a:r>
              <a:rPr lang="en-GB" sz="1600" dirty="0" smtClean="0">
                <a:latin typeface="Comic Sans MS" pitchFamily="66" charset="0"/>
              </a:rPr>
              <a:t>Most ancient Greeks had the same thing for breakfast—bread dipped in wine. </a:t>
            </a:r>
          </a:p>
          <a:p>
            <a:endParaRPr lang="en-GB" sz="1600" dirty="0" smtClean="0">
              <a:latin typeface="Comic Sans MS" pitchFamily="66" charset="0"/>
            </a:endParaRPr>
          </a:p>
          <a:p>
            <a:r>
              <a:rPr lang="en-GB" sz="1600" dirty="0" smtClean="0">
                <a:latin typeface="Comic Sans MS" pitchFamily="66" charset="0"/>
              </a:rPr>
              <a:t>The Greeks also ate something called a </a:t>
            </a:r>
            <a:r>
              <a:rPr lang="en-GB" sz="1600" i="1" dirty="0" err="1" smtClean="0">
                <a:solidFill>
                  <a:srgbClr val="FF0000"/>
                </a:solidFill>
                <a:latin typeface="Comic Sans MS" pitchFamily="66" charset="0"/>
              </a:rPr>
              <a:t>teganites</a:t>
            </a:r>
            <a:r>
              <a:rPr lang="en-GB" sz="1600" dirty="0" smtClean="0">
                <a:latin typeface="Comic Sans MS" pitchFamily="66" charset="0"/>
              </a:rPr>
              <a:t>, which resembles a pancake. These were made with wheat flour, olive oil, honey, and curdled milk, and usually topped with honey or cheese.</a:t>
            </a:r>
            <a:endParaRPr lang="en-GB" sz="1600" dirty="0">
              <a:latin typeface="Comic Sans MS" pitchFamily="66" charset="0"/>
            </a:endParaRPr>
          </a:p>
        </p:txBody>
      </p:sp>
      <p:sp>
        <p:nvSpPr>
          <p:cNvPr id="3" name="Rectangle 2"/>
          <p:cNvSpPr/>
          <p:nvPr/>
        </p:nvSpPr>
        <p:spPr>
          <a:xfrm>
            <a:off x="0" y="1628800"/>
            <a:ext cx="9144000" cy="1569660"/>
          </a:xfrm>
          <a:prstGeom prst="rect">
            <a:avLst/>
          </a:prstGeom>
          <a:ln w="12700">
            <a:solidFill>
              <a:schemeClr val="tx1"/>
            </a:solidFill>
          </a:ln>
        </p:spPr>
        <p:txBody>
          <a:bodyPr wrap="square">
            <a:spAutoFit/>
          </a:bodyPr>
          <a:lstStyle/>
          <a:p>
            <a:r>
              <a:rPr lang="en-GB" sz="1600" b="1" u="sng" dirty="0" smtClean="0">
                <a:latin typeface="Comic Sans MS" pitchFamily="66" charset="0"/>
              </a:rPr>
              <a:t>Lunch</a:t>
            </a:r>
            <a:r>
              <a:rPr lang="en-GB" sz="1600" b="1" dirty="0" smtClean="0">
                <a:latin typeface="Comic Sans MS" pitchFamily="66" charset="0"/>
              </a:rPr>
              <a:t> </a:t>
            </a:r>
          </a:p>
          <a:p>
            <a:r>
              <a:rPr lang="en-GB" sz="1600" dirty="0" smtClean="0">
                <a:latin typeface="Comic Sans MS" pitchFamily="66" charset="0"/>
              </a:rPr>
              <a:t>Bread and wine made an appearance at this midday meal as well, but the Greeks would drink a bit more of the wine versus simply dunking bread into it. </a:t>
            </a:r>
          </a:p>
          <a:p>
            <a:endParaRPr lang="en-GB" sz="1600" dirty="0" smtClean="0">
              <a:latin typeface="Comic Sans MS" pitchFamily="66" charset="0"/>
            </a:endParaRPr>
          </a:p>
          <a:p>
            <a:r>
              <a:rPr lang="en-GB" sz="1600" dirty="0" smtClean="0">
                <a:latin typeface="Comic Sans MS" pitchFamily="66" charset="0"/>
              </a:rPr>
              <a:t>Lunch was considered a midday snack, so it was common for the Greeks to dine on relatively light foods like </a:t>
            </a:r>
            <a:r>
              <a:rPr lang="en-GB" sz="1600" dirty="0" smtClean="0">
                <a:solidFill>
                  <a:srgbClr val="FF0000"/>
                </a:solidFill>
                <a:latin typeface="Comic Sans MS" pitchFamily="66" charset="0"/>
              </a:rPr>
              <a:t>figs</a:t>
            </a:r>
            <a:r>
              <a:rPr lang="en-GB" sz="1600" dirty="0" smtClean="0">
                <a:latin typeface="Comic Sans MS" pitchFamily="66" charset="0"/>
              </a:rPr>
              <a:t>, salted fish, cheeses, </a:t>
            </a:r>
            <a:r>
              <a:rPr lang="en-GB" sz="1600" dirty="0" smtClean="0">
                <a:solidFill>
                  <a:srgbClr val="FF0000"/>
                </a:solidFill>
                <a:latin typeface="Comic Sans MS" pitchFamily="66" charset="0"/>
              </a:rPr>
              <a:t>olives</a:t>
            </a:r>
            <a:r>
              <a:rPr lang="en-GB" sz="1600" dirty="0" smtClean="0">
                <a:latin typeface="Comic Sans MS" pitchFamily="66" charset="0"/>
              </a:rPr>
              <a:t>, and more bread.</a:t>
            </a:r>
            <a:endParaRPr lang="en-GB" sz="1600" dirty="0">
              <a:latin typeface="Comic Sans MS" pitchFamily="66" charset="0"/>
            </a:endParaRPr>
          </a:p>
        </p:txBody>
      </p:sp>
      <p:sp>
        <p:nvSpPr>
          <p:cNvPr id="4" name="Rectangle 3"/>
          <p:cNvSpPr/>
          <p:nvPr/>
        </p:nvSpPr>
        <p:spPr>
          <a:xfrm>
            <a:off x="0" y="3284984"/>
            <a:ext cx="9144000" cy="3365217"/>
          </a:xfrm>
          <a:prstGeom prst="rect">
            <a:avLst/>
          </a:prstGeom>
          <a:ln w="9525">
            <a:solidFill>
              <a:schemeClr val="tx1"/>
            </a:solidFill>
          </a:ln>
        </p:spPr>
        <p:txBody>
          <a:bodyPr wrap="square">
            <a:spAutoFit/>
          </a:bodyPr>
          <a:lstStyle/>
          <a:p>
            <a:r>
              <a:rPr lang="en-GB" sz="1600" b="1" u="sng" dirty="0" smtClean="0">
                <a:latin typeface="Comic Sans MS" pitchFamily="66" charset="0"/>
              </a:rPr>
              <a:t>Dinner (Evening meal)</a:t>
            </a:r>
            <a:r>
              <a:rPr lang="en-GB" sz="1600" b="1" dirty="0" smtClean="0">
                <a:latin typeface="Comic Sans MS" pitchFamily="66" charset="0"/>
              </a:rPr>
              <a:t> </a:t>
            </a:r>
          </a:p>
          <a:p>
            <a:r>
              <a:rPr lang="en-GB" sz="1600" dirty="0" smtClean="0">
                <a:latin typeface="Comic Sans MS" pitchFamily="66" charset="0"/>
              </a:rPr>
              <a:t>Dinner was and still is the most important meal of the day in Greece. In ancient times, it was when everyone would gather with friends—not family—and discuss things like philosophy or maybe just daily events.</a:t>
            </a:r>
          </a:p>
          <a:p>
            <a:endParaRPr lang="en-GB" sz="1600" dirty="0" smtClean="0">
              <a:latin typeface="Comic Sans MS" pitchFamily="66" charset="0"/>
            </a:endParaRPr>
          </a:p>
          <a:p>
            <a:r>
              <a:rPr lang="en-GB" sz="1600" dirty="0" smtClean="0">
                <a:latin typeface="Comic Sans MS" pitchFamily="66" charset="0"/>
              </a:rPr>
              <a:t>Men and women normally ate separately. If a family had slaves, the slaves would serve the men dinner first, then the women, then themselves. If the family didn't have slaves, the women of the house served the men first, and then they ate when the men were finished.</a:t>
            </a:r>
          </a:p>
          <a:p>
            <a:endParaRPr lang="en-GB" sz="1600" dirty="0" smtClean="0">
              <a:latin typeface="Comic Sans MS" pitchFamily="66" charset="0"/>
            </a:endParaRPr>
          </a:p>
          <a:p>
            <a:r>
              <a:rPr lang="en-GB" sz="1600" dirty="0" smtClean="0">
                <a:latin typeface="Comic Sans MS" pitchFamily="66" charset="0"/>
              </a:rPr>
              <a:t>Dinner was when most of the foods were consumed. The ancient Greeks would eat eggs from quail and hens, fish, </a:t>
            </a:r>
            <a:r>
              <a:rPr lang="en-GB" sz="1600" dirty="0" smtClean="0">
                <a:solidFill>
                  <a:srgbClr val="FF0000"/>
                </a:solidFill>
                <a:latin typeface="Comic Sans MS" pitchFamily="66" charset="0"/>
              </a:rPr>
              <a:t>legumes</a:t>
            </a:r>
            <a:r>
              <a:rPr lang="en-GB" sz="1600" dirty="0" smtClean="0">
                <a:latin typeface="Comic Sans MS" pitchFamily="66" charset="0"/>
              </a:rPr>
              <a:t>, olives, cheeses, bread, figs, and any vegetables they could grow, which might include </a:t>
            </a:r>
            <a:r>
              <a:rPr lang="en-GB" sz="1600" dirty="0" smtClean="0">
                <a:solidFill>
                  <a:srgbClr val="FF0000"/>
                </a:solidFill>
                <a:latin typeface="Comic Sans MS" pitchFamily="66" charset="0"/>
              </a:rPr>
              <a:t>arugula</a:t>
            </a:r>
            <a:r>
              <a:rPr lang="en-GB" sz="1600" dirty="0" smtClean="0">
                <a:latin typeface="Comic Sans MS" pitchFamily="66" charset="0"/>
              </a:rPr>
              <a:t>, </a:t>
            </a:r>
            <a:r>
              <a:rPr lang="en-GB" sz="1600" dirty="0" smtClean="0">
                <a:solidFill>
                  <a:srgbClr val="FF0000"/>
                </a:solidFill>
                <a:latin typeface="Comic Sans MS" pitchFamily="66" charset="0"/>
              </a:rPr>
              <a:t>asparagus</a:t>
            </a:r>
            <a:r>
              <a:rPr lang="en-GB" sz="1600" dirty="0" smtClean="0">
                <a:latin typeface="Comic Sans MS" pitchFamily="66" charset="0"/>
              </a:rPr>
              <a:t>, cabbage, carrots, and cucumbers. Meats were reserved for the wealthy.</a:t>
            </a:r>
            <a:endParaRPr lang="en-GB" sz="1600" dirty="0">
              <a:latin typeface="Comic Sans M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84830"/>
          </a:xfrm>
          <a:prstGeom prst="rect">
            <a:avLst/>
          </a:prstGeom>
          <a:solidFill>
            <a:srgbClr val="FFFF00"/>
          </a:solidFill>
          <a:ln w="12700">
            <a:solidFill>
              <a:schemeClr val="tx1"/>
            </a:solidFill>
          </a:ln>
        </p:spPr>
        <p:txBody>
          <a:bodyPr wrap="square" rtlCol="0">
            <a:spAutoFit/>
          </a:bodyPr>
          <a:lstStyle/>
          <a:p>
            <a:pPr algn="ctr"/>
            <a:r>
              <a:rPr lang="en-GB" sz="4500" dirty="0" smtClean="0"/>
              <a:t>What I could learn in D&amp;T today</a:t>
            </a:r>
            <a:endParaRPr lang="en-GB" sz="4500" dirty="0"/>
          </a:p>
        </p:txBody>
      </p:sp>
      <p:graphicFrame>
        <p:nvGraphicFramePr>
          <p:cNvPr id="5" name="Table 4"/>
          <p:cNvGraphicFramePr>
            <a:graphicFrameLocks noGrp="1"/>
          </p:cNvGraphicFramePr>
          <p:nvPr>
            <p:extLst>
              <p:ext uri="{D42A27DB-BD31-4B8C-83A1-F6EECF244321}">
                <p14:modId xmlns:p14="http://schemas.microsoft.com/office/powerpoint/2010/main" xmlns="" val="1340696627"/>
              </p:ext>
            </p:extLst>
          </p:nvPr>
        </p:nvGraphicFramePr>
        <p:xfrm>
          <a:off x="0" y="908721"/>
          <a:ext cx="9144000" cy="1476756"/>
        </p:xfrm>
        <a:graphic>
          <a:graphicData uri="http://schemas.openxmlformats.org/drawingml/2006/table">
            <a:tbl>
              <a:tblPr/>
              <a:tblGrid>
                <a:gridCol w="9144000">
                  <a:extLst>
                    <a:ext uri="{9D8B030D-6E8A-4147-A177-3AD203B41FA5}">
                      <a16:colId xmlns:a16="http://schemas.microsoft.com/office/drawing/2014/main" xmlns="" val="20000"/>
                    </a:ext>
                  </a:extLst>
                </a:gridCol>
              </a:tblGrid>
              <a:tr h="409489">
                <a:tc>
                  <a:txBody>
                    <a:bodyPr/>
                    <a:lstStyle/>
                    <a:p>
                      <a:pPr algn="ctr">
                        <a:lnSpc>
                          <a:spcPct val="115000"/>
                        </a:lnSpc>
                        <a:spcAft>
                          <a:spcPts val="0"/>
                        </a:spcAft>
                      </a:pPr>
                      <a:r>
                        <a:rPr lang="en-GB" sz="2400" b="1" u="sng" dirty="0" smtClean="0">
                          <a:latin typeface="Comic Sans MS"/>
                          <a:ea typeface="Calibri"/>
                          <a:cs typeface="Times New Roman"/>
                        </a:rPr>
                        <a:t>(</a:t>
                      </a:r>
                      <a:r>
                        <a:rPr lang="en-GB" sz="2400" b="1" u="sng" baseline="0" dirty="0" smtClean="0">
                          <a:latin typeface="Comic Sans MS"/>
                          <a:ea typeface="Calibri"/>
                          <a:cs typeface="Times New Roman"/>
                        </a:rPr>
                        <a:t>Technology) Thursday 14</a:t>
                      </a:r>
                      <a:r>
                        <a:rPr lang="en-GB" sz="2400" b="1" u="sng" baseline="30000" dirty="0" smtClean="0">
                          <a:latin typeface="Comic Sans MS"/>
                          <a:ea typeface="Calibri"/>
                          <a:cs typeface="Times New Roman"/>
                        </a:rPr>
                        <a:t>th</a:t>
                      </a:r>
                      <a:r>
                        <a:rPr lang="en-GB" sz="2400" b="1" u="sng" baseline="0" dirty="0" smtClean="0">
                          <a:latin typeface="Comic Sans MS"/>
                          <a:ea typeface="Calibri"/>
                          <a:cs typeface="Times New Roman"/>
                        </a:rPr>
                        <a:t> May 2020</a:t>
                      </a:r>
                      <a:endParaRPr lang="en-GB"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701770">
                <a:tc>
                  <a:txBody>
                    <a:bodyPr/>
                    <a:lstStyle/>
                    <a:p>
                      <a:pPr>
                        <a:lnSpc>
                          <a:spcPct val="115000"/>
                        </a:lnSpc>
                        <a:spcAft>
                          <a:spcPts val="0"/>
                        </a:spcAft>
                      </a:pPr>
                      <a:r>
                        <a:rPr lang="en-GB" sz="2200" b="1" u="sng" dirty="0" err="1">
                          <a:latin typeface="Comic Sans MS"/>
                          <a:ea typeface="Calibri"/>
                          <a:cs typeface="Times New Roman"/>
                        </a:rPr>
                        <a:t>L.Obj</a:t>
                      </a:r>
                      <a:r>
                        <a:rPr lang="en-GB" sz="2200" b="1" u="sng" dirty="0">
                          <a:latin typeface="Comic Sans MS"/>
                          <a:ea typeface="Calibri"/>
                          <a:cs typeface="Times New Roman"/>
                        </a:rPr>
                        <a:t>:  </a:t>
                      </a:r>
                      <a:endParaRPr lang="en-GB" sz="2200" dirty="0">
                        <a:latin typeface="Calibri"/>
                        <a:ea typeface="Calibri"/>
                        <a:cs typeface="Times New Roman"/>
                      </a:endParaRPr>
                    </a:p>
                    <a:p>
                      <a:r>
                        <a:rPr lang="en-GB" sz="2200" b="1" i="0" dirty="0">
                          <a:latin typeface="Comic Sans MS" pitchFamily="66" charset="0"/>
                          <a:ea typeface="Calibri"/>
                          <a:cs typeface="Times New Roman"/>
                        </a:rPr>
                        <a:t>*</a:t>
                      </a:r>
                      <a:r>
                        <a:rPr lang="en-GB" sz="2200" b="1" i="0" dirty="0" smtClean="0">
                          <a:latin typeface="Comic Sans MS" pitchFamily="66" charset="0"/>
                          <a:ea typeface="Calibri"/>
                          <a:cs typeface="Times New Roman"/>
                        </a:rPr>
                        <a:t>I can follow simple-step</a:t>
                      </a:r>
                      <a:r>
                        <a:rPr lang="en-GB" sz="2200" b="1" i="0" baseline="0" dirty="0" smtClean="0">
                          <a:latin typeface="Comic Sans MS" pitchFamily="66" charset="0"/>
                          <a:ea typeface="Calibri"/>
                          <a:cs typeface="Times New Roman"/>
                        </a:rPr>
                        <a:t> instructions to create an ancient Greek ‘hoplite’ helmet.</a:t>
                      </a:r>
                      <a:endParaRPr lang="en-GB" sz="2200" i="0" kern="1200" dirty="0" smtClean="0">
                        <a:solidFill>
                          <a:schemeClr val="tx1"/>
                        </a:solidFill>
                        <a:latin typeface="Comic Sans MS" pitchFamily="66" charset="0"/>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2050" name="AutoShape 2"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054" name="AutoShape 6" descr="Image result for scie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0" y="2492896"/>
            <a:ext cx="9144000" cy="769441"/>
          </a:xfrm>
          <a:prstGeom prst="rect">
            <a:avLst/>
          </a:prstGeom>
          <a:solidFill>
            <a:srgbClr val="FFC000"/>
          </a:solidFill>
          <a:ln w="76200">
            <a:solidFill>
              <a:schemeClr val="tx1"/>
            </a:solidFill>
          </a:ln>
        </p:spPr>
        <p:txBody>
          <a:bodyPr wrap="square">
            <a:spAutoFit/>
          </a:bodyPr>
          <a:lstStyle/>
          <a:p>
            <a:r>
              <a:rPr lang="en-GB" sz="2200" b="1" u="sng" dirty="0" smtClean="0">
                <a:latin typeface="Comic Sans MS" pitchFamily="66" charset="0"/>
              </a:rPr>
              <a:t>Click on any of th</a:t>
            </a:r>
            <a:r>
              <a:rPr lang="en-GB" sz="2200" b="1" u="sng" dirty="0" smtClean="0">
                <a:latin typeface="Comic Sans MS" pitchFamily="66" charset="0"/>
              </a:rPr>
              <a:t>e images below to follow the same instructions that </a:t>
            </a:r>
            <a:r>
              <a:rPr lang="en-GB" sz="2200" b="1" u="sng" dirty="0" smtClean="0">
                <a:latin typeface="Comic Sans MS" pitchFamily="66" charset="0"/>
              </a:rPr>
              <a:t>Reuben did to </a:t>
            </a:r>
            <a:r>
              <a:rPr lang="en-GB" sz="2200" b="1" u="sng" dirty="0" smtClean="0">
                <a:latin typeface="Comic Sans MS" pitchFamily="66" charset="0"/>
              </a:rPr>
              <a:t>make </a:t>
            </a:r>
            <a:r>
              <a:rPr lang="en-GB" sz="2200" b="1" u="sng" dirty="0" smtClean="0">
                <a:latin typeface="Comic Sans MS" pitchFamily="66" charset="0"/>
              </a:rPr>
              <a:t>his</a:t>
            </a:r>
            <a:r>
              <a:rPr lang="en-GB" sz="2200" b="1" u="sng" dirty="0" smtClean="0">
                <a:latin typeface="Comic Sans MS" pitchFamily="66" charset="0"/>
              </a:rPr>
              <a:t> </a:t>
            </a:r>
            <a:r>
              <a:rPr lang="en-GB" sz="2200" b="1" u="sng" dirty="0" smtClean="0">
                <a:latin typeface="Comic Sans MS" pitchFamily="66" charset="0"/>
              </a:rPr>
              <a:t>Ancient Greek hoplite helmet.</a:t>
            </a:r>
          </a:p>
        </p:txBody>
      </p:sp>
      <p:pic>
        <p:nvPicPr>
          <p:cNvPr id="12" name="Picture 2">
            <a:hlinkClick r:id="rId3"/>
          </p:cNvPr>
          <p:cNvPicPr>
            <a:picLocks noChangeAspect="1" noChangeArrowheads="1"/>
          </p:cNvPicPr>
          <p:nvPr/>
        </p:nvPicPr>
        <p:blipFill>
          <a:blip r:embed="rId4" cstate="print"/>
          <a:srcRect/>
          <a:stretch>
            <a:fillRect/>
          </a:stretch>
        </p:blipFill>
        <p:spPr bwMode="auto">
          <a:xfrm>
            <a:off x="6804247" y="3322517"/>
            <a:ext cx="2339753" cy="3535483"/>
          </a:xfrm>
          <a:prstGeom prst="rect">
            <a:avLst/>
          </a:prstGeom>
          <a:noFill/>
          <a:ln w="9525">
            <a:noFill/>
            <a:miter lim="800000"/>
            <a:headEnd/>
            <a:tailEnd/>
          </a:ln>
        </p:spPr>
      </p:pic>
      <p:sp>
        <p:nvSpPr>
          <p:cNvPr id="2" name="AutoShape 2" descr="Did ancient Greek hoplites really fight with plumes on thei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052" name="Picture 4" descr="Original Greek Helmet hoplite (AGI6058 I.09) - Global Replicas">
            <a:hlinkClick r:id="rId3"/>
          </p:cNvPr>
          <p:cNvPicPr>
            <a:picLocks noChangeAspect="1" noChangeArrowheads="1"/>
          </p:cNvPicPr>
          <p:nvPr/>
        </p:nvPicPr>
        <p:blipFill>
          <a:blip r:embed="rId5" cstate="print"/>
          <a:srcRect/>
          <a:stretch>
            <a:fillRect/>
          </a:stretch>
        </p:blipFill>
        <p:spPr bwMode="auto">
          <a:xfrm>
            <a:off x="0" y="3356992"/>
            <a:ext cx="4668010" cy="3501008"/>
          </a:xfrm>
          <a:prstGeom prst="rect">
            <a:avLst/>
          </a:prstGeom>
          <a:noFill/>
        </p:spPr>
      </p:pic>
      <p:pic>
        <p:nvPicPr>
          <p:cNvPr id="3" name="Picture 6" descr="Greek Hoplite Armor &amp; Weapons">
            <a:hlinkClick r:id="rId3"/>
          </p:cNvPr>
          <p:cNvPicPr>
            <a:picLocks noChangeAspect="1" noChangeArrowheads="1"/>
          </p:cNvPicPr>
          <p:nvPr/>
        </p:nvPicPr>
        <p:blipFill>
          <a:blip r:embed="rId6" cstate="print"/>
          <a:srcRect/>
          <a:stretch>
            <a:fillRect/>
          </a:stretch>
        </p:blipFill>
        <p:spPr bwMode="auto">
          <a:xfrm>
            <a:off x="4860032" y="3356992"/>
            <a:ext cx="1759301" cy="350100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TotalTime>
  <Words>379</Words>
  <Application>Microsoft Office PowerPoint</Application>
  <PresentationFormat>On-screen Show (4:3)</PresentationFormat>
  <Paragraphs>31</Paragraphs>
  <Slides>3</Slides>
  <Notes>2</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Slide 1</vt:lpstr>
      <vt:lpstr>Slide 2</vt:lpstr>
      <vt:lpstr>Slide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37</cp:revision>
  <cp:lastPrinted>2019-01-14T12:07:47Z</cp:lastPrinted>
  <dcterms:created xsi:type="dcterms:W3CDTF">2018-12-30T17:55:15Z</dcterms:created>
  <dcterms:modified xsi:type="dcterms:W3CDTF">2020-05-13T18:12:42Z</dcterms:modified>
</cp:coreProperties>
</file>