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0" r:id="rId2"/>
    <p:sldId id="281" r:id="rId3"/>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62" autoAdjust="0"/>
    <p:restoredTop sz="94660"/>
  </p:normalViewPr>
  <p:slideViewPr>
    <p:cSldViewPr>
      <p:cViewPr varScale="1">
        <p:scale>
          <a:sx n="68" d="100"/>
          <a:sy n="68" d="100"/>
        </p:scale>
        <p:origin x="-18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89DC55E-A870-4873-AEAA-CA157D4C54B3}" type="datetimeFigureOut">
              <a:rPr lang="en-GB" smtClean="0"/>
              <a:pPr/>
              <a:t>13/05/2020</a:t>
            </a:fld>
            <a:endParaRPr lang="en-GB"/>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269E0916-C990-4F95-9337-B713C4C95920}" type="slidenum">
              <a:rPr lang="en-GB" smtClean="0"/>
              <a:pPr/>
              <a:t>‹#›</a:t>
            </a:fld>
            <a:endParaRPr lang="en-GB"/>
          </a:p>
        </p:txBody>
      </p:sp>
    </p:spTree>
    <p:extLst>
      <p:ext uri="{BB962C8B-B14F-4D97-AF65-F5344CB8AC3E}">
        <p14:creationId xmlns:p14="http://schemas.microsoft.com/office/powerpoint/2010/main" xmlns="" val="125501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C35215-86D7-4340-A8D0-8F46FAEB712F}"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C35215-86D7-4340-A8D0-8F46FAEB712F}"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EB4F6-3DC9-4F37-982F-18AA52436D82}" type="datetimeFigureOut">
              <a:rPr lang="en-GB" smtClean="0"/>
              <a:pPr/>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EB4F6-3DC9-4F37-982F-18AA52436D82}" type="datetimeFigureOut">
              <a:rPr lang="en-GB" smtClean="0"/>
              <a:pPr/>
              <a:t>13/05/2020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FB1FC-AAC2-45E4-9683-C620CC21611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hyperlink" Target="https://www.youtube.com/watch?v=5wIc6Y4cSr4" TargetMode="External"/><Relationship Id="rId12"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youtube.com/watch?v=-yeTbaP4HlI&amp;fbclid=IwAR3MOGEGhpftsfVphkwkkMdjuN3VF9mOu7bg92NtVtJVA7ImR9ZVWAgBYBg" TargetMode="External"/><Relationship Id="rId11" Type="http://schemas.openxmlformats.org/officeDocument/2006/relationships/image" Target="../media/image6.jpeg"/><Relationship Id="rId5" Type="http://schemas.openxmlformats.org/officeDocument/2006/relationships/image" Target="../media/image3.jpeg"/><Relationship Id="rId10" Type="http://schemas.openxmlformats.org/officeDocument/2006/relationships/hyperlink" Target="https://www.youtube.com/watch?v=mW4csrMtqko" TargetMode="External"/><Relationship Id="rId4" Type="http://schemas.openxmlformats.org/officeDocument/2006/relationships/image" Target="../media/image2.jpeg"/><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ctdvqtpY6sU&amp;fbclid=IwAR0vql23PntTyNNbNK6-J7NaSRCM58F3i13B7vgtnvbSPSUVo6M1WDF1sN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 have been learning in ART</a:t>
            </a:r>
            <a:endParaRPr lang="en-GB" sz="4500" dirty="0"/>
          </a:p>
        </p:txBody>
      </p:sp>
      <p:graphicFrame>
        <p:nvGraphicFramePr>
          <p:cNvPr id="5" name="Table 4"/>
          <p:cNvGraphicFramePr>
            <a:graphicFrameLocks noGrp="1"/>
          </p:cNvGraphicFramePr>
          <p:nvPr>
            <p:extLst>
              <p:ext uri="{D42A27DB-BD31-4B8C-83A1-F6EECF244321}">
                <p14:modId xmlns:p14="http://schemas.microsoft.com/office/powerpoint/2010/main" xmlns="" val="1340696627"/>
              </p:ext>
            </p:extLst>
          </p:nvPr>
        </p:nvGraphicFramePr>
        <p:xfrm>
          <a:off x="0" y="764704"/>
          <a:ext cx="9144000" cy="1833372"/>
        </p:xfrm>
        <a:graphic>
          <a:graphicData uri="http://schemas.openxmlformats.org/drawingml/2006/table">
            <a:tbl>
              <a:tblPr/>
              <a:tblGrid>
                <a:gridCol w="9144000">
                  <a:extLst>
                    <a:ext uri="{9D8B030D-6E8A-4147-A177-3AD203B41FA5}">
                      <a16:colId xmlns:a16="http://schemas.microsoft.com/office/drawing/2014/main" xmlns="" val="20000"/>
                    </a:ext>
                  </a:extLst>
                </a:gridCol>
              </a:tblGrid>
              <a:tr h="366500">
                <a:tc>
                  <a:txBody>
                    <a:bodyPr/>
                    <a:lstStyle/>
                    <a:p>
                      <a:pPr algn="ctr">
                        <a:lnSpc>
                          <a:spcPct val="115000"/>
                        </a:lnSpc>
                        <a:spcAft>
                          <a:spcPts val="0"/>
                        </a:spcAft>
                      </a:pPr>
                      <a:r>
                        <a:rPr lang="en-GB" sz="2400" b="1" u="sng" dirty="0" smtClean="0">
                          <a:latin typeface="Comic Sans MS"/>
                          <a:ea typeface="Calibri"/>
                          <a:cs typeface="Times New Roman"/>
                        </a:rPr>
                        <a:t>PREVIOUS</a:t>
                      </a:r>
                      <a:r>
                        <a:rPr lang="en-GB" sz="2400" b="1" u="sng" baseline="0" dirty="0" smtClean="0">
                          <a:latin typeface="Comic Sans MS"/>
                          <a:ea typeface="Calibri"/>
                          <a:cs typeface="Times New Roman"/>
                        </a:rPr>
                        <a:t> LESSONS </a:t>
                      </a:r>
                      <a:r>
                        <a:rPr lang="en-GB" sz="2400" b="1" u="sng" dirty="0" smtClean="0">
                          <a:latin typeface="Comic Sans MS"/>
                          <a:ea typeface="Calibri"/>
                          <a:cs typeface="Times New Roman"/>
                        </a:rPr>
                        <a:t>(ART – Lessons 1,</a:t>
                      </a:r>
                      <a:r>
                        <a:rPr lang="en-GB" sz="2400" b="1" u="sng" baseline="0" dirty="0" smtClean="0">
                          <a:latin typeface="Comic Sans MS"/>
                          <a:ea typeface="Calibri"/>
                          <a:cs typeface="Times New Roman"/>
                        </a:rPr>
                        <a:t> </a:t>
                      </a:r>
                      <a:r>
                        <a:rPr lang="en-GB" sz="2400" b="1" u="sng" dirty="0" smtClean="0">
                          <a:latin typeface="Comic Sans MS"/>
                          <a:ea typeface="Calibri"/>
                          <a:cs typeface="Times New Roman"/>
                        </a:rPr>
                        <a:t>2 &amp; 3</a:t>
                      </a:r>
                      <a:r>
                        <a:rPr lang="en-GB" sz="2400" b="1" u="sng" baseline="0" dirty="0" smtClean="0">
                          <a:latin typeface="Comic Sans MS"/>
                          <a:ea typeface="Calibri"/>
                          <a:cs typeface="Times New Roman"/>
                        </a:rPr>
                        <a:t>)</a:t>
                      </a:r>
                      <a:endParaRPr lang="en-GB"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47100">
                <a:tc>
                  <a:txBody>
                    <a:bodyPr/>
                    <a:lstStyle/>
                    <a:p>
                      <a:pPr>
                        <a:lnSpc>
                          <a:spcPct val="115000"/>
                        </a:lnSpc>
                        <a:spcAft>
                          <a:spcPts val="0"/>
                        </a:spcAft>
                      </a:pPr>
                      <a:r>
                        <a:rPr lang="en-GB" sz="1800" b="1" u="sng" dirty="0" err="1">
                          <a:latin typeface="Comic Sans MS"/>
                          <a:ea typeface="Calibri"/>
                          <a:cs typeface="Times New Roman"/>
                        </a:rPr>
                        <a:t>L.Obj</a:t>
                      </a:r>
                      <a:r>
                        <a:rPr lang="en-GB" sz="1800" b="1" u="sng" dirty="0">
                          <a:latin typeface="Comic Sans MS"/>
                          <a:ea typeface="Calibri"/>
                          <a:cs typeface="Times New Roman"/>
                        </a:rPr>
                        <a:t>:  </a:t>
                      </a:r>
                      <a:endParaRPr lang="en-GB" sz="1800" dirty="0">
                        <a:latin typeface="Calibri"/>
                        <a:ea typeface="Calibri"/>
                        <a:cs typeface="Times New Roman"/>
                      </a:endParaRPr>
                    </a:p>
                    <a:p>
                      <a:r>
                        <a:rPr lang="en-GB" sz="1800" b="1" i="0" dirty="0">
                          <a:latin typeface="Comic Sans MS" pitchFamily="66" charset="0"/>
                          <a:ea typeface="Calibri"/>
                          <a:cs typeface="Times New Roman"/>
                        </a:rPr>
                        <a:t>*</a:t>
                      </a:r>
                      <a:r>
                        <a:rPr lang="en-GB" sz="1800" b="1" i="0" dirty="0" smtClean="0">
                          <a:latin typeface="Comic Sans MS" pitchFamily="66" charset="0"/>
                          <a:ea typeface="Calibri"/>
                          <a:cs typeface="Times New Roman"/>
                        </a:rPr>
                        <a:t>I can paint</a:t>
                      </a:r>
                      <a:r>
                        <a:rPr lang="en-GB" sz="1800" b="1" i="0" baseline="0" dirty="0" smtClean="0">
                          <a:latin typeface="Comic Sans MS" pitchFamily="66" charset="0"/>
                          <a:ea typeface="Calibri"/>
                          <a:cs typeface="Times New Roman"/>
                        </a:rPr>
                        <a:t> the eye of an Ancient Greek creature, the phoenix</a:t>
                      </a:r>
                      <a:endParaRPr lang="en-GB" sz="1800" i="0" kern="1200" dirty="0" smtClean="0">
                        <a:solidFill>
                          <a:schemeClr val="tx1"/>
                        </a:solidFill>
                        <a:latin typeface="Comic Sans MS" pitchFamily="66"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4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i="0" dirty="0" smtClean="0">
                          <a:latin typeface="Comic Sans MS" pitchFamily="66" charset="0"/>
                          <a:ea typeface="Calibri"/>
                          <a:cs typeface="Times New Roman"/>
                        </a:rPr>
                        <a:t>*I can</a:t>
                      </a:r>
                      <a:r>
                        <a:rPr lang="en-GB" sz="1800" b="1" i="0" baseline="0" dirty="0" smtClean="0">
                          <a:latin typeface="Comic Sans MS" pitchFamily="66" charset="0"/>
                          <a:ea typeface="Calibri"/>
                          <a:cs typeface="Times New Roman"/>
                        </a:rPr>
                        <a:t> draw Ancient Greek vases with accuracy and attention to detail.</a:t>
                      </a:r>
                      <a:endParaRPr lang="en-GB" sz="1800" i="0" kern="1200" dirty="0" smtClean="0">
                        <a:solidFill>
                          <a:schemeClr val="tx1"/>
                        </a:solidFill>
                        <a:latin typeface="Comic Sans MS" pitchFamily="66"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i="0" dirty="0" smtClean="0">
                          <a:latin typeface="Comic Sans MS" pitchFamily="66" charset="0"/>
                          <a:ea typeface="Calibri"/>
                          <a:cs typeface="Times New Roman"/>
                        </a:rPr>
                        <a:t>*I can sketch /</a:t>
                      </a:r>
                      <a:r>
                        <a:rPr lang="en-GB" sz="1800" b="1" i="0" baseline="0" dirty="0" smtClean="0">
                          <a:latin typeface="Comic Sans MS" pitchFamily="66" charset="0"/>
                          <a:ea typeface="Calibri"/>
                          <a:cs typeface="Times New Roman"/>
                        </a:rPr>
                        <a:t> paint Ancient Greek armour and weapons. (</a:t>
                      </a:r>
                      <a:r>
                        <a:rPr lang="en-GB" sz="1800" b="1" i="0" baseline="0" dirty="0" err="1" smtClean="0">
                          <a:latin typeface="Comic Sans MS" pitchFamily="66" charset="0"/>
                          <a:ea typeface="Calibri"/>
                          <a:cs typeface="Times New Roman"/>
                        </a:rPr>
                        <a:t>xiphos</a:t>
                      </a:r>
                      <a:r>
                        <a:rPr lang="en-GB" sz="1800" b="1" i="0" baseline="0" dirty="0" smtClean="0">
                          <a:latin typeface="Comic Sans MS" pitchFamily="66" charset="0"/>
                          <a:ea typeface="Calibri"/>
                          <a:cs typeface="Times New Roman"/>
                        </a:rPr>
                        <a:t> / hoplite’s clothing)</a:t>
                      </a:r>
                      <a:endParaRPr lang="en-GB" sz="1800" i="0" kern="1200" dirty="0" smtClean="0">
                        <a:solidFill>
                          <a:schemeClr val="tx1"/>
                        </a:solidFill>
                        <a:latin typeface="Comic Sans MS" pitchFamily="66"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 name="AutoShape 2"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4" name="AutoShape 6"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074" name="Picture 2" descr="Phoenix™ | NOVOMATIC"/>
          <p:cNvPicPr>
            <a:picLocks noChangeAspect="1" noChangeArrowheads="1"/>
          </p:cNvPicPr>
          <p:nvPr/>
        </p:nvPicPr>
        <p:blipFill>
          <a:blip r:embed="rId3" cstate="print"/>
          <a:srcRect/>
          <a:stretch>
            <a:fillRect/>
          </a:stretch>
        </p:blipFill>
        <p:spPr bwMode="auto">
          <a:xfrm>
            <a:off x="179512" y="2708920"/>
            <a:ext cx="2400266" cy="1440160"/>
          </a:xfrm>
          <a:prstGeom prst="rect">
            <a:avLst/>
          </a:prstGeom>
          <a:noFill/>
        </p:spPr>
      </p:pic>
      <p:pic>
        <p:nvPicPr>
          <p:cNvPr id="7" name="Picture 2" descr="https://www.historyforkids.net/wp-content/uploads/2020/01/Ancient-Greek-Vase-Painting-1.jpg"/>
          <p:cNvPicPr>
            <a:picLocks noChangeAspect="1" noChangeArrowheads="1"/>
          </p:cNvPicPr>
          <p:nvPr/>
        </p:nvPicPr>
        <p:blipFill>
          <a:blip r:embed="rId4" cstate="print"/>
          <a:srcRect/>
          <a:stretch>
            <a:fillRect/>
          </a:stretch>
        </p:blipFill>
        <p:spPr bwMode="auto">
          <a:xfrm>
            <a:off x="2771800" y="2708920"/>
            <a:ext cx="1425758" cy="1440160"/>
          </a:xfrm>
          <a:prstGeom prst="rect">
            <a:avLst/>
          </a:prstGeom>
          <a:noFill/>
        </p:spPr>
      </p:pic>
      <p:pic>
        <p:nvPicPr>
          <p:cNvPr id="8" name="Picture 10" descr="Ancient Greek Black-Figure Hydria Ricci Pottery - The Ancient Home"/>
          <p:cNvPicPr>
            <a:picLocks noChangeAspect="1" noChangeArrowheads="1"/>
          </p:cNvPicPr>
          <p:nvPr/>
        </p:nvPicPr>
        <p:blipFill>
          <a:blip r:embed="rId5" cstate="print"/>
          <a:srcRect/>
          <a:stretch>
            <a:fillRect/>
          </a:stretch>
        </p:blipFill>
        <p:spPr bwMode="auto">
          <a:xfrm>
            <a:off x="4355976" y="2636912"/>
            <a:ext cx="1080119" cy="1440160"/>
          </a:xfrm>
          <a:prstGeom prst="rect">
            <a:avLst/>
          </a:prstGeom>
          <a:noFill/>
        </p:spPr>
      </p:pic>
      <p:sp>
        <p:nvSpPr>
          <p:cNvPr id="9" name="TextBox 8"/>
          <p:cNvSpPr txBox="1"/>
          <p:nvPr/>
        </p:nvSpPr>
        <p:spPr>
          <a:xfrm>
            <a:off x="395536" y="4437112"/>
            <a:ext cx="8389440" cy="923330"/>
          </a:xfrm>
          <a:prstGeom prst="rect">
            <a:avLst/>
          </a:prstGeom>
          <a:noFill/>
          <a:ln w="38100">
            <a:solidFill>
              <a:schemeClr val="tx1"/>
            </a:solidFill>
          </a:ln>
        </p:spPr>
        <p:txBody>
          <a:bodyPr wrap="square" rtlCol="0">
            <a:spAutoFit/>
          </a:bodyPr>
          <a:lstStyle/>
          <a:p>
            <a:r>
              <a:rPr lang="en-GB" dirty="0" smtClean="0"/>
              <a:t>These are the pieces of Ancient Greek art work that you’ve produced during the last three weeks. If you’ve not yet had the opportunity to complete these, here are the links you will need. Just click on the words/ pictures below.</a:t>
            </a:r>
            <a:endParaRPr lang="en-GB" dirty="0"/>
          </a:p>
        </p:txBody>
      </p:sp>
      <p:sp>
        <p:nvSpPr>
          <p:cNvPr id="10" name="Rectangle 9"/>
          <p:cNvSpPr/>
          <p:nvPr/>
        </p:nvSpPr>
        <p:spPr>
          <a:xfrm>
            <a:off x="179512" y="5517232"/>
            <a:ext cx="2772617" cy="707886"/>
          </a:xfrm>
          <a:prstGeom prst="rect">
            <a:avLst/>
          </a:prstGeom>
          <a:noFill/>
        </p:spPr>
        <p:txBody>
          <a:bodyPr wrap="none" lIns="91440" tIns="45720" rIns="91440" bIns="45720">
            <a:spAutoFit/>
          </a:bodyPr>
          <a:lstStyle/>
          <a:p>
            <a:pPr algn="ct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6"/>
              </a:rPr>
              <a:t>p</a:t>
            </a: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6"/>
              </a:rPr>
              <a:t>hoeni</a:t>
            </a: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6"/>
              </a:rPr>
              <a:t>x eye</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Rectangle 10"/>
          <p:cNvSpPr/>
          <p:nvPr/>
        </p:nvSpPr>
        <p:spPr>
          <a:xfrm>
            <a:off x="2987824" y="5445224"/>
            <a:ext cx="2376263" cy="1077218"/>
          </a:xfrm>
          <a:prstGeom prst="rect">
            <a:avLst/>
          </a:prstGeom>
          <a:noFill/>
        </p:spPr>
        <p:txBody>
          <a:bodyPr wrap="square" lIns="91440" tIns="45720" rIns="91440" bIns="45720">
            <a:spAutoFit/>
          </a:bodyPr>
          <a:lstStyle/>
          <a:p>
            <a:pPr algn="ct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7"/>
              </a:rPr>
              <a:t>Ancient </a:t>
            </a:r>
          </a:p>
          <a:p>
            <a:pPr algn="ct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7"/>
              </a:rPr>
              <a:t>Greek vases</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2" name="Picture 2" descr="Greek hoplite soldier holding spear and shield"/>
          <p:cNvPicPr>
            <a:picLocks noChangeAspect="1" noChangeArrowheads="1"/>
          </p:cNvPicPr>
          <p:nvPr/>
        </p:nvPicPr>
        <p:blipFill>
          <a:blip r:embed="rId8" cstate="print"/>
          <a:srcRect/>
          <a:stretch>
            <a:fillRect/>
          </a:stretch>
        </p:blipFill>
        <p:spPr bwMode="auto">
          <a:xfrm>
            <a:off x="5436096" y="2708920"/>
            <a:ext cx="2016225" cy="1625148"/>
          </a:xfrm>
          <a:prstGeom prst="rect">
            <a:avLst/>
          </a:prstGeom>
          <a:noFill/>
        </p:spPr>
      </p:pic>
      <p:pic>
        <p:nvPicPr>
          <p:cNvPr id="13" name="Picture 6" descr="41 Best Ancient Greece images | Ancient greece, Greek history, Greece"/>
          <p:cNvPicPr>
            <a:picLocks noChangeAspect="1" noChangeArrowheads="1"/>
          </p:cNvPicPr>
          <p:nvPr/>
        </p:nvPicPr>
        <p:blipFill>
          <a:blip r:embed="rId9" cstate="print"/>
          <a:srcRect/>
          <a:stretch>
            <a:fillRect/>
          </a:stretch>
        </p:blipFill>
        <p:spPr bwMode="auto">
          <a:xfrm>
            <a:off x="7308304" y="2708920"/>
            <a:ext cx="1032585" cy="1535752"/>
          </a:xfrm>
          <a:prstGeom prst="rect">
            <a:avLst/>
          </a:prstGeom>
          <a:noFill/>
        </p:spPr>
      </p:pic>
      <p:pic>
        <p:nvPicPr>
          <p:cNvPr id="14" name="Picture 4" descr="How to Draw an Ancient Greek Sword Real Easy - Xiphos - YouTube">
            <a:hlinkClick r:id="rId10"/>
          </p:cNvPr>
          <p:cNvPicPr>
            <a:picLocks noChangeAspect="1" noChangeArrowheads="1"/>
          </p:cNvPicPr>
          <p:nvPr/>
        </p:nvPicPr>
        <p:blipFill>
          <a:blip r:embed="rId11" cstate="print"/>
          <a:srcRect/>
          <a:stretch>
            <a:fillRect/>
          </a:stretch>
        </p:blipFill>
        <p:spPr bwMode="auto">
          <a:xfrm>
            <a:off x="5436096" y="5517232"/>
            <a:ext cx="1664185" cy="936104"/>
          </a:xfrm>
          <a:prstGeom prst="rect">
            <a:avLst/>
          </a:prstGeom>
          <a:noFill/>
        </p:spPr>
      </p:pic>
      <p:pic>
        <p:nvPicPr>
          <p:cNvPr id="16" name="Picture 8" descr="How to draw an Ancient Greek Helmet Real Easy - Hoplite - YouTube"/>
          <p:cNvPicPr>
            <a:picLocks noChangeAspect="1" noChangeArrowheads="1"/>
          </p:cNvPicPr>
          <p:nvPr/>
        </p:nvPicPr>
        <p:blipFill>
          <a:blip r:embed="rId12" cstate="print"/>
          <a:srcRect/>
          <a:stretch>
            <a:fillRect/>
          </a:stretch>
        </p:blipFill>
        <p:spPr bwMode="auto">
          <a:xfrm>
            <a:off x="7380312" y="5517232"/>
            <a:ext cx="1480165" cy="83259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a:t>
            </a:r>
            <a:r>
              <a:rPr lang="en-GB" sz="4500" dirty="0" smtClean="0"/>
              <a:t>could I be learning Art today?</a:t>
            </a:r>
            <a:endParaRPr lang="en-GB" sz="4500" dirty="0"/>
          </a:p>
        </p:txBody>
      </p:sp>
      <p:graphicFrame>
        <p:nvGraphicFramePr>
          <p:cNvPr id="5" name="Table 4"/>
          <p:cNvGraphicFramePr>
            <a:graphicFrameLocks noGrp="1"/>
          </p:cNvGraphicFramePr>
          <p:nvPr>
            <p:extLst>
              <p:ext uri="{D42A27DB-BD31-4B8C-83A1-F6EECF244321}">
                <p14:modId xmlns:p14="http://schemas.microsoft.com/office/powerpoint/2010/main" xmlns="" val="1340696627"/>
              </p:ext>
            </p:extLst>
          </p:nvPr>
        </p:nvGraphicFramePr>
        <p:xfrm>
          <a:off x="0" y="764704"/>
          <a:ext cx="9144000" cy="1595247"/>
        </p:xfrm>
        <a:graphic>
          <a:graphicData uri="http://schemas.openxmlformats.org/drawingml/2006/table">
            <a:tbl>
              <a:tblPr/>
              <a:tblGrid>
                <a:gridCol w="9144000">
                  <a:extLst>
                    <a:ext uri="{9D8B030D-6E8A-4147-A177-3AD203B41FA5}">
                      <a16:colId xmlns:a16="http://schemas.microsoft.com/office/drawing/2014/main" xmlns="" val="20000"/>
                    </a:ext>
                  </a:extLst>
                </a:gridCol>
              </a:tblGrid>
              <a:tr h="366500">
                <a:tc>
                  <a:txBody>
                    <a:bodyPr/>
                    <a:lstStyle/>
                    <a:p>
                      <a:pPr algn="ctr">
                        <a:lnSpc>
                          <a:spcPct val="115000"/>
                        </a:lnSpc>
                        <a:spcAft>
                          <a:spcPts val="0"/>
                        </a:spcAft>
                      </a:pPr>
                      <a:r>
                        <a:rPr lang="en-GB" sz="2400" b="1" u="sng" dirty="0" smtClean="0">
                          <a:latin typeface="Comic Sans MS"/>
                          <a:ea typeface="Calibri"/>
                          <a:cs typeface="Times New Roman"/>
                        </a:rPr>
                        <a:t>(ART) Thursday 14</a:t>
                      </a:r>
                      <a:r>
                        <a:rPr lang="en-GB" sz="2400" b="1" u="sng" baseline="30000" dirty="0" smtClean="0">
                          <a:latin typeface="Comic Sans MS"/>
                          <a:ea typeface="Calibri"/>
                          <a:cs typeface="Times New Roman"/>
                        </a:rPr>
                        <a:t>th</a:t>
                      </a:r>
                      <a:r>
                        <a:rPr lang="en-GB" sz="2400" b="1" u="sng" dirty="0" smtClean="0">
                          <a:latin typeface="Comic Sans MS"/>
                          <a:ea typeface="Calibri"/>
                          <a:cs typeface="Times New Roman"/>
                        </a:rPr>
                        <a:t> May 2020</a:t>
                      </a:r>
                      <a:endParaRPr lang="en-GB"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47100">
                <a:tc>
                  <a:txBody>
                    <a:bodyPr/>
                    <a:lstStyle/>
                    <a:p>
                      <a:pPr>
                        <a:lnSpc>
                          <a:spcPct val="115000"/>
                        </a:lnSpc>
                        <a:spcAft>
                          <a:spcPts val="0"/>
                        </a:spcAft>
                      </a:pPr>
                      <a:r>
                        <a:rPr lang="en-GB" sz="2500" b="1" u="sng" dirty="0" err="1">
                          <a:latin typeface="Comic Sans MS"/>
                          <a:ea typeface="Calibri"/>
                          <a:cs typeface="Times New Roman"/>
                        </a:rPr>
                        <a:t>L.Obj</a:t>
                      </a:r>
                      <a:r>
                        <a:rPr lang="en-GB" sz="2500" b="1" u="sng" dirty="0">
                          <a:latin typeface="Comic Sans MS"/>
                          <a:ea typeface="Calibri"/>
                          <a:cs typeface="Times New Roman"/>
                        </a:rPr>
                        <a:t>:  </a:t>
                      </a:r>
                      <a:endParaRPr lang="en-GB" sz="2500" dirty="0">
                        <a:latin typeface="Calibri"/>
                        <a:ea typeface="Calibri"/>
                        <a:cs typeface="Times New Roman"/>
                      </a:endParaRPr>
                    </a:p>
                    <a:p>
                      <a:r>
                        <a:rPr lang="en-GB" sz="2500" b="1" i="0" dirty="0">
                          <a:latin typeface="Comic Sans MS" pitchFamily="66" charset="0"/>
                          <a:ea typeface="Calibri"/>
                          <a:cs typeface="Times New Roman"/>
                        </a:rPr>
                        <a:t>*</a:t>
                      </a:r>
                      <a:r>
                        <a:rPr lang="en-GB" sz="2500" b="1" i="0" dirty="0" smtClean="0">
                          <a:latin typeface="Comic Sans MS" pitchFamily="66" charset="0"/>
                          <a:ea typeface="Calibri"/>
                          <a:cs typeface="Times New Roman"/>
                        </a:rPr>
                        <a:t>I </a:t>
                      </a:r>
                      <a:r>
                        <a:rPr lang="en-GB" sz="2500" b="1" i="0" dirty="0" smtClean="0">
                          <a:latin typeface="Comic Sans MS" pitchFamily="66" charset="0"/>
                          <a:ea typeface="Calibri"/>
                          <a:cs typeface="Times New Roman"/>
                        </a:rPr>
                        <a:t>can follow steps</a:t>
                      </a:r>
                      <a:r>
                        <a:rPr lang="en-GB" sz="2500" b="1" i="0" baseline="0" dirty="0" smtClean="0">
                          <a:latin typeface="Comic Sans MS" pitchFamily="66" charset="0"/>
                          <a:ea typeface="Calibri"/>
                          <a:cs typeface="Times New Roman"/>
                        </a:rPr>
                        <a:t> / instructions to draw / paint a humpback whale.</a:t>
                      </a:r>
                      <a:endParaRPr lang="en-GB" sz="2500" i="0" kern="1200" dirty="0" smtClean="0">
                        <a:solidFill>
                          <a:schemeClr val="tx1"/>
                        </a:solidFill>
                        <a:latin typeface="Comic Sans MS" pitchFamily="66"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2050" name="AutoShape 2"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4" name="AutoShape 6"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9" name="TextBox 8"/>
          <p:cNvSpPr txBox="1"/>
          <p:nvPr/>
        </p:nvSpPr>
        <p:spPr>
          <a:xfrm>
            <a:off x="0" y="2492896"/>
            <a:ext cx="9144000" cy="1246495"/>
          </a:xfrm>
          <a:prstGeom prst="rect">
            <a:avLst/>
          </a:prstGeom>
          <a:solidFill>
            <a:srgbClr val="00B0F0"/>
          </a:solidFill>
          <a:ln w="38100">
            <a:solidFill>
              <a:schemeClr val="tx1"/>
            </a:solidFill>
          </a:ln>
        </p:spPr>
        <p:txBody>
          <a:bodyPr wrap="square" rtlCol="0">
            <a:spAutoFit/>
          </a:bodyPr>
          <a:lstStyle/>
          <a:p>
            <a:r>
              <a:rPr lang="en-GB" sz="2500" dirty="0" smtClean="0">
                <a:latin typeface="Comic Sans MS" pitchFamily="66" charset="0"/>
              </a:rPr>
              <a:t>We learned on Monday in Science that the gestation period of a humpback whale is 11-12 months. Why not learn how to draw / paint a humpback whale?</a:t>
            </a:r>
            <a:endParaRPr lang="en-GB" sz="2500" dirty="0">
              <a:latin typeface="Comic Sans MS" pitchFamily="66" charset="0"/>
            </a:endParaRPr>
          </a:p>
        </p:txBody>
      </p:sp>
      <p:pic>
        <p:nvPicPr>
          <p:cNvPr id="2" name="Picture 2" descr="Humpback whale - Wikipedia">
            <a:hlinkClick r:id="rId3"/>
          </p:cNvPr>
          <p:cNvPicPr>
            <a:picLocks noChangeAspect="1" noChangeArrowheads="1"/>
          </p:cNvPicPr>
          <p:nvPr/>
        </p:nvPicPr>
        <p:blipFill>
          <a:blip r:embed="rId4" cstate="print"/>
          <a:srcRect/>
          <a:stretch>
            <a:fillRect/>
          </a:stretch>
        </p:blipFill>
        <p:spPr bwMode="auto">
          <a:xfrm>
            <a:off x="0" y="3861048"/>
            <a:ext cx="5216916" cy="2996952"/>
          </a:xfrm>
          <a:prstGeom prst="rect">
            <a:avLst/>
          </a:prstGeom>
          <a:noFill/>
        </p:spPr>
      </p:pic>
      <p:sp>
        <p:nvSpPr>
          <p:cNvPr id="17" name="Left Arrow 16"/>
          <p:cNvSpPr/>
          <p:nvPr/>
        </p:nvSpPr>
        <p:spPr>
          <a:xfrm>
            <a:off x="5436096" y="4653136"/>
            <a:ext cx="144016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7020272" y="4005064"/>
            <a:ext cx="1872208" cy="2062103"/>
          </a:xfrm>
          <a:prstGeom prst="rect">
            <a:avLst/>
          </a:prstGeom>
          <a:solidFill>
            <a:schemeClr val="accent2"/>
          </a:solidFill>
          <a:ln w="38100">
            <a:solidFill>
              <a:schemeClr val="tx1"/>
            </a:solidFill>
          </a:ln>
        </p:spPr>
        <p:txBody>
          <a:bodyPr wrap="square" rtlCol="0">
            <a:spAutoFit/>
          </a:bodyPr>
          <a:lstStyle/>
          <a:p>
            <a:pPr algn="ctr"/>
            <a:r>
              <a:rPr lang="en-GB" sz="3200" dirty="0" smtClean="0">
                <a:solidFill>
                  <a:srgbClr val="FFFF00"/>
                </a:solidFill>
              </a:rPr>
              <a:t>Click on the image to find the link.</a:t>
            </a:r>
            <a:endParaRPr lang="en-GB" sz="32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191</Words>
  <Application>Microsoft Office PowerPoint</Application>
  <PresentationFormat>On-screen Show (4:3)</PresentationFormat>
  <Paragraphs>18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 Hughes</dc:creator>
  <cp:lastModifiedBy>Carol Hughes</cp:lastModifiedBy>
  <cp:revision>36</cp:revision>
  <cp:lastPrinted>2019-01-14T12:07:47Z</cp:lastPrinted>
  <dcterms:created xsi:type="dcterms:W3CDTF">2018-12-30T17:55:15Z</dcterms:created>
  <dcterms:modified xsi:type="dcterms:W3CDTF">2020-05-13T05:59:25Z</dcterms:modified>
</cp:coreProperties>
</file>