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sldIdLst>
    <p:sldId id="257" r:id="rId2"/>
    <p:sldId id="265" r:id="rId3"/>
    <p:sldId id="279" r:id="rId4"/>
    <p:sldId id="280" r:id="rId5"/>
    <p:sldId id="281" r:id="rId6"/>
    <p:sldId id="282" r:id="rId7"/>
    <p:sldId id="283" r:id="rId8"/>
    <p:sldId id="285" r:id="rId9"/>
    <p:sldId id="286" r:id="rId10"/>
    <p:sldId id="287" r:id="rId11"/>
    <p:sldId id="288" r:id="rId12"/>
    <p:sldId id="289" r:id="rId13"/>
    <p:sldId id="290" r:id="rId14"/>
    <p:sldId id="326" r:id="rId15"/>
    <p:sldId id="328" r:id="rId16"/>
    <p:sldId id="284" r:id="rId17"/>
    <p:sldId id="273" r:id="rId18"/>
    <p:sldId id="291" r:id="rId19"/>
    <p:sldId id="292" r:id="rId20"/>
    <p:sldId id="293" r:id="rId21"/>
    <p:sldId id="294" r:id="rId22"/>
    <p:sldId id="295" r:id="rId23"/>
    <p:sldId id="296" r:id="rId24"/>
    <p:sldId id="297" r:id="rId25"/>
    <p:sldId id="299" r:id="rId26"/>
    <p:sldId id="331" r:id="rId27"/>
    <p:sldId id="306" r:id="rId28"/>
    <p:sldId id="307" r:id="rId29"/>
    <p:sldId id="337" r:id="rId30"/>
    <p:sldId id="340" r:id="rId31"/>
    <p:sldId id="344" r:id="rId32"/>
    <p:sldId id="277" r:id="rId33"/>
    <p:sldId id="308" r:id="rId34"/>
    <p:sldId id="309" r:id="rId35"/>
    <p:sldId id="313" r:id="rId36"/>
    <p:sldId id="310" r:id="rId37"/>
    <p:sldId id="314" r:id="rId38"/>
    <p:sldId id="316" r:id="rId39"/>
    <p:sldId id="318" r:id="rId40"/>
    <p:sldId id="330" r:id="rId41"/>
    <p:sldId id="332" r:id="rId42"/>
    <p:sldId id="333" r:id="rId43"/>
    <p:sldId id="334" r:id="rId44"/>
    <p:sldId id="335" r:id="rId45"/>
    <p:sldId id="342" r:id="rId46"/>
    <p:sldId id="278" r:id="rId47"/>
    <p:sldId id="319" r:id="rId48"/>
    <p:sldId id="323" r:id="rId49"/>
    <p:sldId id="324" r:id="rId50"/>
    <p:sldId id="325" r:id="rId51"/>
    <p:sldId id="336" r:id="rId52"/>
    <p:sldId id="338" r:id="rId53"/>
    <p:sldId id="339" r:id="rId54"/>
    <p:sldId id="341" r:id="rId55"/>
    <p:sldId id="343"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clrMru>
    <a:srgbClr val="66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12" autoAdjust="0"/>
    <p:restoredTop sz="94660"/>
  </p:normalViewPr>
  <p:slideViewPr>
    <p:cSldViewPr>
      <p:cViewPr varScale="1">
        <p:scale>
          <a:sx n="68" d="100"/>
          <a:sy n="68" d="100"/>
        </p:scale>
        <p:origin x="-189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3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D1D0F38-821F-45B2-8B8A-BF61878DD859}" type="datetimeFigureOut">
              <a:rPr lang="en-GB" smtClean="0"/>
              <a:pPr/>
              <a:t>27/04/2020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1D0F38-821F-45B2-8B8A-BF61878DD859}" type="datetimeFigureOut">
              <a:rPr lang="en-GB" smtClean="0"/>
              <a:pPr/>
              <a:t>27/04/2020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1D0F38-821F-45B2-8B8A-BF61878DD859}" type="datetimeFigureOut">
              <a:rPr lang="en-GB" smtClean="0"/>
              <a:pPr/>
              <a:t>27/04/2020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1D0F38-821F-45B2-8B8A-BF61878DD859}" type="datetimeFigureOut">
              <a:rPr lang="en-GB" smtClean="0"/>
              <a:pPr/>
              <a:t>27/04/2020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1D0F38-821F-45B2-8B8A-BF61878DD859}" type="datetimeFigureOut">
              <a:rPr lang="en-GB" smtClean="0"/>
              <a:pPr/>
              <a:t>27/04/2020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D1D0F38-821F-45B2-8B8A-BF61878DD859}" type="datetimeFigureOut">
              <a:rPr lang="en-GB" smtClean="0"/>
              <a:pPr/>
              <a:t>27/04/2020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D1D0F38-821F-45B2-8B8A-BF61878DD859}" type="datetimeFigureOut">
              <a:rPr lang="en-GB" smtClean="0"/>
              <a:pPr/>
              <a:t>27/04/2020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D1D0F38-821F-45B2-8B8A-BF61878DD859}" type="datetimeFigureOut">
              <a:rPr lang="en-GB" smtClean="0"/>
              <a:pPr/>
              <a:t>27/04/2020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1D0F38-821F-45B2-8B8A-BF61878DD859}" type="datetimeFigureOut">
              <a:rPr lang="en-GB" smtClean="0"/>
              <a:pPr/>
              <a:t>27/04/2020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1D0F38-821F-45B2-8B8A-BF61878DD859}" type="datetimeFigureOut">
              <a:rPr lang="en-GB" smtClean="0"/>
              <a:pPr/>
              <a:t>27/04/2020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1D0F38-821F-45B2-8B8A-BF61878DD859}" type="datetimeFigureOut">
              <a:rPr lang="en-GB" smtClean="0"/>
              <a:pPr/>
              <a:t>27/04/2020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1D0F38-821F-45B2-8B8A-BF61878DD859}" type="datetimeFigureOut">
              <a:rPr lang="en-GB" smtClean="0"/>
              <a:pPr/>
              <a:t>27/04/2020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6CBF1C-67FC-4E67-9BD8-F40D807F2807}"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8000">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44000" cy="861774"/>
          </a:xfrm>
          <a:prstGeom prst="rect">
            <a:avLst/>
          </a:prstGeom>
          <a:solidFill>
            <a:schemeClr val="accent1">
              <a:lumMod val="20000"/>
              <a:lumOff val="80000"/>
            </a:schemeClr>
          </a:solidFill>
          <a:ln w="19050">
            <a:solidFill>
              <a:schemeClr val="tx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Y5&amp;6 TOP SPELLERS TODAY</a:t>
            </a:r>
            <a:endParaRPr lang="en-US" sz="5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2290" name="Picture 2" descr="Spelling Shed by The Spelling Shed Ltd"/>
          <p:cNvPicPr>
            <a:picLocks noChangeAspect="1" noChangeArrowheads="1"/>
          </p:cNvPicPr>
          <p:nvPr/>
        </p:nvPicPr>
        <p:blipFill>
          <a:blip r:embed="rId2" cstate="print"/>
          <a:srcRect/>
          <a:stretch>
            <a:fillRect/>
          </a:stretch>
        </p:blipFill>
        <p:spPr bwMode="auto">
          <a:xfrm>
            <a:off x="0" y="836712"/>
            <a:ext cx="9165626" cy="6021288"/>
          </a:xfrm>
          <a:prstGeom prst="rect">
            <a:avLst/>
          </a:prstGeom>
          <a:noFill/>
        </p:spPr>
      </p:pic>
      <p:sp>
        <p:nvSpPr>
          <p:cNvPr id="34" name="TextBox 33"/>
          <p:cNvSpPr txBox="1"/>
          <p:nvPr/>
        </p:nvSpPr>
        <p:spPr>
          <a:xfrm>
            <a:off x="0" y="2132856"/>
            <a:ext cx="9144000" cy="4801314"/>
          </a:xfrm>
          <a:prstGeom prst="rect">
            <a:avLst/>
          </a:prstGeom>
          <a:solidFill>
            <a:schemeClr val="bg2"/>
          </a:solidFill>
        </p:spPr>
        <p:txBody>
          <a:bodyPr wrap="square" rtlCol="0">
            <a:spAutoFit/>
          </a:bodyPr>
          <a:lstStyle/>
          <a:p>
            <a:r>
              <a:rPr lang="en-GB" dirty="0" smtClean="0"/>
              <a:t>1</a:t>
            </a:r>
            <a:r>
              <a:rPr lang="en-GB" baseline="30000" dirty="0" smtClean="0"/>
              <a:t>st</a:t>
            </a:r>
            <a:r>
              <a:rPr lang="en-GB" dirty="0" smtClean="0"/>
              <a:t> = Nelly 46 points</a:t>
            </a:r>
          </a:p>
          <a:p>
            <a:endParaRPr lang="en-GB" dirty="0" smtClean="0"/>
          </a:p>
          <a:p>
            <a:r>
              <a:rPr lang="en-GB" dirty="0" smtClean="0"/>
              <a:t>2nd</a:t>
            </a:r>
            <a:r>
              <a:rPr lang="en-GB" dirty="0" smtClean="0"/>
              <a:t> </a:t>
            </a:r>
            <a:r>
              <a:rPr lang="en-GB" dirty="0" smtClean="0"/>
              <a:t>= Heidi </a:t>
            </a:r>
            <a:r>
              <a:rPr lang="en-GB" dirty="0" smtClean="0"/>
              <a:t>44 </a:t>
            </a:r>
            <a:r>
              <a:rPr lang="en-GB" dirty="0" smtClean="0"/>
              <a:t>points</a:t>
            </a:r>
          </a:p>
          <a:p>
            <a:endParaRPr lang="en-GB" dirty="0" smtClean="0"/>
          </a:p>
          <a:p>
            <a:r>
              <a:rPr lang="en-GB" dirty="0" smtClean="0"/>
              <a:t>3rd</a:t>
            </a:r>
            <a:r>
              <a:rPr lang="en-GB" dirty="0" smtClean="0"/>
              <a:t> </a:t>
            </a:r>
            <a:r>
              <a:rPr lang="en-GB" dirty="0" smtClean="0"/>
              <a:t>= Cameron 33 </a:t>
            </a:r>
            <a:r>
              <a:rPr lang="en-GB" dirty="0" smtClean="0"/>
              <a:t>points</a:t>
            </a:r>
          </a:p>
          <a:p>
            <a:endParaRPr lang="en-GB" dirty="0" smtClean="0"/>
          </a:p>
          <a:p>
            <a:r>
              <a:rPr lang="en-GB" dirty="0" smtClean="0"/>
              <a:t>4th</a:t>
            </a:r>
            <a:r>
              <a:rPr lang="en-GB" dirty="0" smtClean="0"/>
              <a:t> = Henry 21 points</a:t>
            </a:r>
            <a:endParaRPr lang="en-GB" dirty="0" smtClean="0"/>
          </a:p>
          <a:p>
            <a:endParaRPr lang="en-GB" dirty="0" smtClean="0"/>
          </a:p>
          <a:p>
            <a:r>
              <a:rPr lang="en-GB" dirty="0" smtClean="0"/>
              <a:t>5th</a:t>
            </a:r>
            <a:r>
              <a:rPr lang="en-GB" dirty="0" smtClean="0"/>
              <a:t> </a:t>
            </a:r>
            <a:r>
              <a:rPr lang="en-GB" dirty="0" smtClean="0"/>
              <a:t>= Isobel 19 points</a:t>
            </a:r>
          </a:p>
          <a:p>
            <a:endParaRPr lang="en-GB" dirty="0" smtClean="0"/>
          </a:p>
          <a:p>
            <a:r>
              <a:rPr lang="en-GB" dirty="0" smtClean="0"/>
              <a:t>6</a:t>
            </a:r>
            <a:r>
              <a:rPr lang="en-GB" baseline="30000" dirty="0" smtClean="0"/>
              <a:t>th</a:t>
            </a:r>
            <a:r>
              <a:rPr lang="en-GB" dirty="0" smtClean="0"/>
              <a:t> </a:t>
            </a:r>
            <a:r>
              <a:rPr lang="en-GB" dirty="0" smtClean="0"/>
              <a:t>= Lily 15 </a:t>
            </a:r>
            <a:r>
              <a:rPr lang="en-GB" dirty="0" smtClean="0"/>
              <a:t>points</a:t>
            </a:r>
          </a:p>
          <a:p>
            <a:endParaRPr lang="en-GB" dirty="0" smtClean="0"/>
          </a:p>
          <a:p>
            <a:r>
              <a:rPr lang="en-GB" dirty="0" smtClean="0"/>
              <a:t>7</a:t>
            </a:r>
            <a:r>
              <a:rPr lang="en-GB" baseline="30000" dirty="0" smtClean="0"/>
              <a:t>th</a:t>
            </a:r>
            <a:r>
              <a:rPr lang="en-GB" dirty="0" smtClean="0"/>
              <a:t> = Dante 14 points</a:t>
            </a:r>
            <a:endParaRPr lang="en-GB" dirty="0" smtClean="0"/>
          </a:p>
          <a:p>
            <a:endParaRPr lang="en-GB" dirty="0" smtClean="0"/>
          </a:p>
          <a:p>
            <a:r>
              <a:rPr lang="en-GB" dirty="0" smtClean="0"/>
              <a:t>8</a:t>
            </a:r>
            <a:r>
              <a:rPr lang="en-GB" dirty="0" smtClean="0"/>
              <a:t>th </a:t>
            </a:r>
            <a:r>
              <a:rPr lang="en-GB" dirty="0" smtClean="0"/>
              <a:t>= Jack </a:t>
            </a:r>
            <a:r>
              <a:rPr lang="en-GB" dirty="0" smtClean="0"/>
              <a:t>13 </a:t>
            </a:r>
            <a:r>
              <a:rPr lang="en-GB" dirty="0" smtClean="0"/>
              <a:t>points</a:t>
            </a:r>
          </a:p>
          <a:p>
            <a:endParaRPr lang="en-GB" dirty="0" smtClean="0"/>
          </a:p>
          <a:p>
            <a:r>
              <a:rPr lang="en-GB" dirty="0" smtClean="0"/>
              <a:t>9</a:t>
            </a:r>
            <a:r>
              <a:rPr lang="en-GB" baseline="30000" dirty="0" smtClean="0"/>
              <a:t>th</a:t>
            </a:r>
            <a:r>
              <a:rPr lang="en-GB" dirty="0" smtClean="0"/>
              <a:t> </a:t>
            </a:r>
            <a:r>
              <a:rPr lang="en-GB" dirty="0" smtClean="0"/>
              <a:t>= Ruby and Rhys 10 </a:t>
            </a:r>
            <a:r>
              <a:rPr lang="en-GB" dirty="0" smtClean="0"/>
              <a:t>points</a:t>
            </a:r>
            <a:endParaRPr lang="en-GB" dirty="0" smtClean="0"/>
          </a:p>
        </p:txBody>
      </p:sp>
      <p:sp>
        <p:nvSpPr>
          <p:cNvPr id="37" name="TextBox 36"/>
          <p:cNvSpPr txBox="1"/>
          <p:nvPr/>
        </p:nvSpPr>
        <p:spPr>
          <a:xfrm>
            <a:off x="5436096" y="5373216"/>
            <a:ext cx="3707904" cy="1338828"/>
          </a:xfrm>
          <a:prstGeom prst="rect">
            <a:avLst/>
          </a:prstGeom>
          <a:solidFill>
            <a:schemeClr val="bg1"/>
          </a:solidFill>
          <a:ln w="6350">
            <a:solidFill>
              <a:schemeClr val="tx1"/>
            </a:solidFill>
          </a:ln>
        </p:spPr>
        <p:txBody>
          <a:bodyPr wrap="square" rtlCol="0">
            <a:spAutoFit/>
          </a:bodyPr>
          <a:lstStyle/>
          <a:p>
            <a:pPr algn="ctr"/>
            <a:r>
              <a:rPr lang="en-GB" sz="2700" dirty="0" smtClean="0"/>
              <a:t>Everybody else earns 1 dojo for practising their spellings today!</a:t>
            </a:r>
            <a:endParaRPr lang="en-GB" sz="2700" dirty="0"/>
          </a:p>
        </p:txBody>
      </p:sp>
      <p:pic>
        <p:nvPicPr>
          <p:cNvPr id="39" name="Picture 4" descr="ClassDojo (@ClassDojo) | Twitter"/>
          <p:cNvPicPr>
            <a:picLocks noChangeAspect="1" noChangeArrowheads="1"/>
          </p:cNvPicPr>
          <p:nvPr/>
        </p:nvPicPr>
        <p:blipFill>
          <a:blip r:embed="rId3" cstate="print"/>
          <a:srcRect/>
          <a:stretch>
            <a:fillRect/>
          </a:stretch>
        </p:blipFill>
        <p:spPr bwMode="auto">
          <a:xfrm>
            <a:off x="3851920" y="2132856"/>
            <a:ext cx="432048" cy="432048"/>
          </a:xfrm>
          <a:prstGeom prst="rect">
            <a:avLst/>
          </a:prstGeom>
          <a:noFill/>
        </p:spPr>
      </p:pic>
      <p:pic>
        <p:nvPicPr>
          <p:cNvPr id="40" name="Picture 4" descr="ClassDojo (@ClassDojo) | Twitter"/>
          <p:cNvPicPr>
            <a:picLocks noChangeAspect="1" noChangeArrowheads="1"/>
          </p:cNvPicPr>
          <p:nvPr/>
        </p:nvPicPr>
        <p:blipFill>
          <a:blip r:embed="rId3" cstate="print"/>
          <a:srcRect/>
          <a:stretch>
            <a:fillRect/>
          </a:stretch>
        </p:blipFill>
        <p:spPr bwMode="auto">
          <a:xfrm>
            <a:off x="4355976" y="2132856"/>
            <a:ext cx="432048" cy="432048"/>
          </a:xfrm>
          <a:prstGeom prst="rect">
            <a:avLst/>
          </a:prstGeom>
          <a:noFill/>
        </p:spPr>
      </p:pic>
      <p:pic>
        <p:nvPicPr>
          <p:cNvPr id="41" name="Picture 4" descr="ClassDojo (@ClassDojo) | Twitter"/>
          <p:cNvPicPr>
            <a:picLocks noChangeAspect="1" noChangeArrowheads="1"/>
          </p:cNvPicPr>
          <p:nvPr/>
        </p:nvPicPr>
        <p:blipFill>
          <a:blip r:embed="rId3" cstate="print"/>
          <a:srcRect/>
          <a:stretch>
            <a:fillRect/>
          </a:stretch>
        </p:blipFill>
        <p:spPr bwMode="auto">
          <a:xfrm>
            <a:off x="4860032" y="2132856"/>
            <a:ext cx="432048" cy="432048"/>
          </a:xfrm>
          <a:prstGeom prst="rect">
            <a:avLst/>
          </a:prstGeom>
          <a:noFill/>
        </p:spPr>
      </p:pic>
      <p:pic>
        <p:nvPicPr>
          <p:cNvPr id="42" name="Picture 4" descr="ClassDojo (@ClassDojo) | Twitter"/>
          <p:cNvPicPr>
            <a:picLocks noChangeAspect="1" noChangeArrowheads="1"/>
          </p:cNvPicPr>
          <p:nvPr/>
        </p:nvPicPr>
        <p:blipFill>
          <a:blip r:embed="rId3" cstate="print"/>
          <a:srcRect/>
          <a:stretch>
            <a:fillRect/>
          </a:stretch>
        </p:blipFill>
        <p:spPr bwMode="auto">
          <a:xfrm>
            <a:off x="5364088" y="2132856"/>
            <a:ext cx="432048" cy="432048"/>
          </a:xfrm>
          <a:prstGeom prst="rect">
            <a:avLst/>
          </a:prstGeom>
          <a:noFill/>
        </p:spPr>
      </p:pic>
      <p:pic>
        <p:nvPicPr>
          <p:cNvPr id="43" name="Picture 4" descr="ClassDojo (@ClassDojo) | Twitter"/>
          <p:cNvPicPr>
            <a:picLocks noChangeAspect="1" noChangeArrowheads="1"/>
          </p:cNvPicPr>
          <p:nvPr/>
        </p:nvPicPr>
        <p:blipFill>
          <a:blip r:embed="rId3" cstate="print"/>
          <a:srcRect/>
          <a:stretch>
            <a:fillRect/>
          </a:stretch>
        </p:blipFill>
        <p:spPr bwMode="auto">
          <a:xfrm>
            <a:off x="5868144" y="2132856"/>
            <a:ext cx="432048" cy="432048"/>
          </a:xfrm>
          <a:prstGeom prst="rect">
            <a:avLst/>
          </a:prstGeom>
          <a:noFill/>
        </p:spPr>
      </p:pic>
      <p:pic>
        <p:nvPicPr>
          <p:cNvPr id="44" name="Picture 4" descr="ClassDojo (@ClassDojo) | Twitter"/>
          <p:cNvPicPr>
            <a:picLocks noChangeAspect="1" noChangeArrowheads="1"/>
          </p:cNvPicPr>
          <p:nvPr/>
        </p:nvPicPr>
        <p:blipFill>
          <a:blip r:embed="rId3" cstate="print"/>
          <a:srcRect/>
          <a:stretch>
            <a:fillRect/>
          </a:stretch>
        </p:blipFill>
        <p:spPr bwMode="auto">
          <a:xfrm>
            <a:off x="3851920" y="2636912"/>
            <a:ext cx="432048" cy="432048"/>
          </a:xfrm>
          <a:prstGeom prst="rect">
            <a:avLst/>
          </a:prstGeom>
          <a:noFill/>
        </p:spPr>
      </p:pic>
      <p:pic>
        <p:nvPicPr>
          <p:cNvPr id="45" name="Picture 4" descr="ClassDojo (@ClassDojo) | Twitter"/>
          <p:cNvPicPr>
            <a:picLocks noChangeAspect="1" noChangeArrowheads="1"/>
          </p:cNvPicPr>
          <p:nvPr/>
        </p:nvPicPr>
        <p:blipFill>
          <a:blip r:embed="rId3" cstate="print"/>
          <a:srcRect/>
          <a:stretch>
            <a:fillRect/>
          </a:stretch>
        </p:blipFill>
        <p:spPr bwMode="auto">
          <a:xfrm>
            <a:off x="4355976" y="2636912"/>
            <a:ext cx="432048" cy="432048"/>
          </a:xfrm>
          <a:prstGeom prst="rect">
            <a:avLst/>
          </a:prstGeom>
          <a:noFill/>
        </p:spPr>
      </p:pic>
      <p:pic>
        <p:nvPicPr>
          <p:cNvPr id="46" name="Picture 4" descr="ClassDojo (@ClassDojo) | Twitter"/>
          <p:cNvPicPr>
            <a:picLocks noChangeAspect="1" noChangeArrowheads="1"/>
          </p:cNvPicPr>
          <p:nvPr/>
        </p:nvPicPr>
        <p:blipFill>
          <a:blip r:embed="rId3" cstate="print"/>
          <a:srcRect/>
          <a:stretch>
            <a:fillRect/>
          </a:stretch>
        </p:blipFill>
        <p:spPr bwMode="auto">
          <a:xfrm>
            <a:off x="4860032" y="2636912"/>
            <a:ext cx="432048" cy="432048"/>
          </a:xfrm>
          <a:prstGeom prst="rect">
            <a:avLst/>
          </a:prstGeom>
          <a:noFill/>
        </p:spPr>
      </p:pic>
      <p:pic>
        <p:nvPicPr>
          <p:cNvPr id="47" name="Picture 4" descr="ClassDojo (@ClassDojo) | Twitter"/>
          <p:cNvPicPr>
            <a:picLocks noChangeAspect="1" noChangeArrowheads="1"/>
          </p:cNvPicPr>
          <p:nvPr/>
        </p:nvPicPr>
        <p:blipFill>
          <a:blip r:embed="rId3" cstate="print"/>
          <a:srcRect/>
          <a:stretch>
            <a:fillRect/>
          </a:stretch>
        </p:blipFill>
        <p:spPr bwMode="auto">
          <a:xfrm>
            <a:off x="5364088" y="2636912"/>
            <a:ext cx="432048" cy="432048"/>
          </a:xfrm>
          <a:prstGeom prst="rect">
            <a:avLst/>
          </a:prstGeom>
          <a:noFill/>
        </p:spPr>
      </p:pic>
      <p:pic>
        <p:nvPicPr>
          <p:cNvPr id="48" name="Picture 4" descr="ClassDojo (@ClassDojo) | Twitter"/>
          <p:cNvPicPr>
            <a:picLocks noChangeAspect="1" noChangeArrowheads="1"/>
          </p:cNvPicPr>
          <p:nvPr/>
        </p:nvPicPr>
        <p:blipFill>
          <a:blip r:embed="rId3" cstate="print"/>
          <a:srcRect/>
          <a:stretch>
            <a:fillRect/>
          </a:stretch>
        </p:blipFill>
        <p:spPr bwMode="auto">
          <a:xfrm>
            <a:off x="5868144" y="2636912"/>
            <a:ext cx="432048" cy="432048"/>
          </a:xfrm>
          <a:prstGeom prst="rect">
            <a:avLst/>
          </a:prstGeom>
          <a:noFill/>
        </p:spPr>
      </p:pic>
      <p:pic>
        <p:nvPicPr>
          <p:cNvPr id="49" name="Picture 4" descr="ClassDojo (@ClassDojo) | Twitter"/>
          <p:cNvPicPr>
            <a:picLocks noChangeAspect="1" noChangeArrowheads="1"/>
          </p:cNvPicPr>
          <p:nvPr/>
        </p:nvPicPr>
        <p:blipFill>
          <a:blip r:embed="rId3" cstate="print"/>
          <a:srcRect/>
          <a:stretch>
            <a:fillRect/>
          </a:stretch>
        </p:blipFill>
        <p:spPr bwMode="auto">
          <a:xfrm>
            <a:off x="3851920" y="3140968"/>
            <a:ext cx="432048" cy="432048"/>
          </a:xfrm>
          <a:prstGeom prst="rect">
            <a:avLst/>
          </a:prstGeom>
          <a:noFill/>
        </p:spPr>
      </p:pic>
      <p:pic>
        <p:nvPicPr>
          <p:cNvPr id="50" name="Picture 4" descr="ClassDojo (@ClassDojo) | Twitter"/>
          <p:cNvPicPr>
            <a:picLocks noChangeAspect="1" noChangeArrowheads="1"/>
          </p:cNvPicPr>
          <p:nvPr/>
        </p:nvPicPr>
        <p:blipFill>
          <a:blip r:embed="rId3" cstate="print"/>
          <a:srcRect/>
          <a:stretch>
            <a:fillRect/>
          </a:stretch>
        </p:blipFill>
        <p:spPr bwMode="auto">
          <a:xfrm>
            <a:off x="4355976" y="3140968"/>
            <a:ext cx="432048" cy="432048"/>
          </a:xfrm>
          <a:prstGeom prst="rect">
            <a:avLst/>
          </a:prstGeom>
          <a:noFill/>
        </p:spPr>
      </p:pic>
      <p:pic>
        <p:nvPicPr>
          <p:cNvPr id="51" name="Picture 4" descr="ClassDojo (@ClassDojo) | Twitter"/>
          <p:cNvPicPr>
            <a:picLocks noChangeAspect="1" noChangeArrowheads="1"/>
          </p:cNvPicPr>
          <p:nvPr/>
        </p:nvPicPr>
        <p:blipFill>
          <a:blip r:embed="rId3" cstate="print"/>
          <a:srcRect/>
          <a:stretch>
            <a:fillRect/>
          </a:stretch>
        </p:blipFill>
        <p:spPr bwMode="auto">
          <a:xfrm>
            <a:off x="4860032" y="3140968"/>
            <a:ext cx="432048" cy="432048"/>
          </a:xfrm>
          <a:prstGeom prst="rect">
            <a:avLst/>
          </a:prstGeom>
          <a:noFill/>
        </p:spPr>
      </p:pic>
      <p:pic>
        <p:nvPicPr>
          <p:cNvPr id="52" name="Picture 4" descr="ClassDojo (@ClassDojo) | Twitter"/>
          <p:cNvPicPr>
            <a:picLocks noChangeAspect="1" noChangeArrowheads="1"/>
          </p:cNvPicPr>
          <p:nvPr/>
        </p:nvPicPr>
        <p:blipFill>
          <a:blip r:embed="rId3" cstate="print"/>
          <a:srcRect/>
          <a:stretch>
            <a:fillRect/>
          </a:stretch>
        </p:blipFill>
        <p:spPr bwMode="auto">
          <a:xfrm>
            <a:off x="5364088" y="3140968"/>
            <a:ext cx="432048" cy="432048"/>
          </a:xfrm>
          <a:prstGeom prst="rect">
            <a:avLst/>
          </a:prstGeom>
          <a:noFill/>
        </p:spPr>
      </p:pic>
      <p:pic>
        <p:nvPicPr>
          <p:cNvPr id="53" name="Picture 4" descr="ClassDojo (@ClassDojo) | Twitter"/>
          <p:cNvPicPr>
            <a:picLocks noChangeAspect="1" noChangeArrowheads="1"/>
          </p:cNvPicPr>
          <p:nvPr/>
        </p:nvPicPr>
        <p:blipFill>
          <a:blip r:embed="rId3" cstate="print"/>
          <a:srcRect/>
          <a:stretch>
            <a:fillRect/>
          </a:stretch>
        </p:blipFill>
        <p:spPr bwMode="auto">
          <a:xfrm>
            <a:off x="3851920" y="3717032"/>
            <a:ext cx="432048" cy="432048"/>
          </a:xfrm>
          <a:prstGeom prst="rect">
            <a:avLst/>
          </a:prstGeom>
          <a:noFill/>
        </p:spPr>
      </p:pic>
      <p:pic>
        <p:nvPicPr>
          <p:cNvPr id="54" name="Picture 4" descr="ClassDojo (@ClassDojo) | Twitter"/>
          <p:cNvPicPr>
            <a:picLocks noChangeAspect="1" noChangeArrowheads="1"/>
          </p:cNvPicPr>
          <p:nvPr/>
        </p:nvPicPr>
        <p:blipFill>
          <a:blip r:embed="rId3" cstate="print"/>
          <a:srcRect/>
          <a:stretch>
            <a:fillRect/>
          </a:stretch>
        </p:blipFill>
        <p:spPr bwMode="auto">
          <a:xfrm>
            <a:off x="4355976" y="3717032"/>
            <a:ext cx="432048" cy="432048"/>
          </a:xfrm>
          <a:prstGeom prst="rect">
            <a:avLst/>
          </a:prstGeom>
          <a:noFill/>
        </p:spPr>
      </p:pic>
      <p:pic>
        <p:nvPicPr>
          <p:cNvPr id="55" name="Picture 4" descr="ClassDojo (@ClassDojo) | Twitter"/>
          <p:cNvPicPr>
            <a:picLocks noChangeAspect="1" noChangeArrowheads="1"/>
          </p:cNvPicPr>
          <p:nvPr/>
        </p:nvPicPr>
        <p:blipFill>
          <a:blip r:embed="rId3" cstate="print"/>
          <a:srcRect/>
          <a:stretch>
            <a:fillRect/>
          </a:stretch>
        </p:blipFill>
        <p:spPr bwMode="auto">
          <a:xfrm>
            <a:off x="4860032" y="3717032"/>
            <a:ext cx="432048" cy="432048"/>
          </a:xfrm>
          <a:prstGeom prst="rect">
            <a:avLst/>
          </a:prstGeom>
          <a:noFill/>
        </p:spPr>
      </p:pic>
      <p:pic>
        <p:nvPicPr>
          <p:cNvPr id="56" name="Picture 4" descr="ClassDojo (@ClassDojo) | Twitter"/>
          <p:cNvPicPr>
            <a:picLocks noChangeAspect="1" noChangeArrowheads="1"/>
          </p:cNvPicPr>
          <p:nvPr/>
        </p:nvPicPr>
        <p:blipFill>
          <a:blip r:embed="rId3" cstate="print"/>
          <a:srcRect/>
          <a:stretch>
            <a:fillRect/>
          </a:stretch>
        </p:blipFill>
        <p:spPr bwMode="auto">
          <a:xfrm>
            <a:off x="5364088" y="3717032"/>
            <a:ext cx="432048" cy="432048"/>
          </a:xfrm>
          <a:prstGeom prst="rect">
            <a:avLst/>
          </a:prstGeom>
          <a:noFill/>
        </p:spPr>
      </p:pic>
      <p:pic>
        <p:nvPicPr>
          <p:cNvPr id="57" name="Picture 4" descr="ClassDojo (@ClassDojo) | Twitter"/>
          <p:cNvPicPr>
            <a:picLocks noChangeAspect="1" noChangeArrowheads="1"/>
          </p:cNvPicPr>
          <p:nvPr/>
        </p:nvPicPr>
        <p:blipFill>
          <a:blip r:embed="rId3" cstate="print"/>
          <a:srcRect/>
          <a:stretch>
            <a:fillRect/>
          </a:stretch>
        </p:blipFill>
        <p:spPr bwMode="auto">
          <a:xfrm>
            <a:off x="3851920" y="4293096"/>
            <a:ext cx="432048" cy="432048"/>
          </a:xfrm>
          <a:prstGeom prst="rect">
            <a:avLst/>
          </a:prstGeom>
          <a:noFill/>
        </p:spPr>
      </p:pic>
      <p:pic>
        <p:nvPicPr>
          <p:cNvPr id="58" name="Picture 4" descr="ClassDojo (@ClassDojo) | Twitter"/>
          <p:cNvPicPr>
            <a:picLocks noChangeAspect="1" noChangeArrowheads="1"/>
          </p:cNvPicPr>
          <p:nvPr/>
        </p:nvPicPr>
        <p:blipFill>
          <a:blip r:embed="rId3" cstate="print"/>
          <a:srcRect/>
          <a:stretch>
            <a:fillRect/>
          </a:stretch>
        </p:blipFill>
        <p:spPr bwMode="auto">
          <a:xfrm>
            <a:off x="4355976" y="4293096"/>
            <a:ext cx="432048" cy="432048"/>
          </a:xfrm>
          <a:prstGeom prst="rect">
            <a:avLst/>
          </a:prstGeom>
          <a:noFill/>
        </p:spPr>
      </p:pic>
      <p:pic>
        <p:nvPicPr>
          <p:cNvPr id="59" name="Picture 4" descr="ClassDojo (@ClassDojo) | Twitter"/>
          <p:cNvPicPr>
            <a:picLocks noChangeAspect="1" noChangeArrowheads="1"/>
          </p:cNvPicPr>
          <p:nvPr/>
        </p:nvPicPr>
        <p:blipFill>
          <a:blip r:embed="rId3" cstate="print"/>
          <a:srcRect/>
          <a:stretch>
            <a:fillRect/>
          </a:stretch>
        </p:blipFill>
        <p:spPr bwMode="auto">
          <a:xfrm>
            <a:off x="4860032" y="4293096"/>
            <a:ext cx="432048" cy="432048"/>
          </a:xfrm>
          <a:prstGeom prst="rect">
            <a:avLst/>
          </a:prstGeom>
          <a:noFill/>
        </p:spPr>
      </p:pic>
      <p:pic>
        <p:nvPicPr>
          <p:cNvPr id="60" name="Picture 4" descr="ClassDojo (@ClassDojo) | Twitter"/>
          <p:cNvPicPr>
            <a:picLocks noChangeAspect="1" noChangeArrowheads="1"/>
          </p:cNvPicPr>
          <p:nvPr/>
        </p:nvPicPr>
        <p:blipFill>
          <a:blip r:embed="rId3" cstate="print"/>
          <a:srcRect/>
          <a:stretch>
            <a:fillRect/>
          </a:stretch>
        </p:blipFill>
        <p:spPr bwMode="auto">
          <a:xfrm>
            <a:off x="3851920" y="4797152"/>
            <a:ext cx="432048" cy="432048"/>
          </a:xfrm>
          <a:prstGeom prst="rect">
            <a:avLst/>
          </a:prstGeom>
          <a:noFill/>
        </p:spPr>
      </p:pic>
      <p:pic>
        <p:nvPicPr>
          <p:cNvPr id="61" name="Picture 4" descr="ClassDojo (@ClassDojo) | Twitter"/>
          <p:cNvPicPr>
            <a:picLocks noChangeAspect="1" noChangeArrowheads="1"/>
          </p:cNvPicPr>
          <p:nvPr/>
        </p:nvPicPr>
        <p:blipFill>
          <a:blip r:embed="rId3" cstate="print"/>
          <a:srcRect/>
          <a:stretch>
            <a:fillRect/>
          </a:stretch>
        </p:blipFill>
        <p:spPr bwMode="auto">
          <a:xfrm>
            <a:off x="4355976" y="4797152"/>
            <a:ext cx="432048" cy="432048"/>
          </a:xfrm>
          <a:prstGeom prst="rect">
            <a:avLst/>
          </a:prstGeom>
          <a:noFill/>
        </p:spPr>
      </p:pic>
      <p:pic>
        <p:nvPicPr>
          <p:cNvPr id="62" name="Picture 4" descr="ClassDojo (@ClassDojo) | Twitter"/>
          <p:cNvPicPr>
            <a:picLocks noChangeAspect="1" noChangeArrowheads="1"/>
          </p:cNvPicPr>
          <p:nvPr/>
        </p:nvPicPr>
        <p:blipFill>
          <a:blip r:embed="rId3" cstate="print"/>
          <a:srcRect/>
          <a:stretch>
            <a:fillRect/>
          </a:stretch>
        </p:blipFill>
        <p:spPr bwMode="auto">
          <a:xfrm>
            <a:off x="4860032" y="4797152"/>
            <a:ext cx="432048" cy="432048"/>
          </a:xfrm>
          <a:prstGeom prst="rect">
            <a:avLst/>
          </a:prstGeom>
          <a:noFill/>
        </p:spPr>
      </p:pic>
      <p:pic>
        <p:nvPicPr>
          <p:cNvPr id="63" name="Picture 4" descr="ClassDojo (@ClassDojo) | Twitter"/>
          <p:cNvPicPr>
            <a:picLocks noChangeAspect="1" noChangeArrowheads="1"/>
          </p:cNvPicPr>
          <p:nvPr/>
        </p:nvPicPr>
        <p:blipFill>
          <a:blip r:embed="rId3" cstate="print"/>
          <a:srcRect/>
          <a:stretch>
            <a:fillRect/>
          </a:stretch>
        </p:blipFill>
        <p:spPr bwMode="auto">
          <a:xfrm>
            <a:off x="3851920" y="5301208"/>
            <a:ext cx="432048" cy="432048"/>
          </a:xfrm>
          <a:prstGeom prst="rect">
            <a:avLst/>
          </a:prstGeom>
          <a:noFill/>
        </p:spPr>
      </p:pic>
      <p:pic>
        <p:nvPicPr>
          <p:cNvPr id="64" name="Picture 4" descr="ClassDojo (@ClassDojo) | Twitter"/>
          <p:cNvPicPr>
            <a:picLocks noChangeAspect="1" noChangeArrowheads="1"/>
          </p:cNvPicPr>
          <p:nvPr/>
        </p:nvPicPr>
        <p:blipFill>
          <a:blip r:embed="rId3" cstate="print"/>
          <a:srcRect/>
          <a:stretch>
            <a:fillRect/>
          </a:stretch>
        </p:blipFill>
        <p:spPr bwMode="auto">
          <a:xfrm>
            <a:off x="4355976" y="5301208"/>
            <a:ext cx="432048" cy="432048"/>
          </a:xfrm>
          <a:prstGeom prst="rect">
            <a:avLst/>
          </a:prstGeom>
          <a:noFill/>
        </p:spPr>
      </p:pic>
      <p:pic>
        <p:nvPicPr>
          <p:cNvPr id="65" name="Picture 4" descr="ClassDojo (@ClassDojo) | Twitter"/>
          <p:cNvPicPr>
            <a:picLocks noChangeAspect="1" noChangeArrowheads="1"/>
          </p:cNvPicPr>
          <p:nvPr/>
        </p:nvPicPr>
        <p:blipFill>
          <a:blip r:embed="rId3" cstate="print"/>
          <a:srcRect/>
          <a:stretch>
            <a:fillRect/>
          </a:stretch>
        </p:blipFill>
        <p:spPr bwMode="auto">
          <a:xfrm>
            <a:off x="3851920" y="5877272"/>
            <a:ext cx="432048" cy="432048"/>
          </a:xfrm>
          <a:prstGeom prst="rect">
            <a:avLst/>
          </a:prstGeom>
          <a:noFill/>
        </p:spPr>
      </p:pic>
      <p:pic>
        <p:nvPicPr>
          <p:cNvPr id="66" name="Picture 4" descr="ClassDojo (@ClassDojo) | Twitter"/>
          <p:cNvPicPr>
            <a:picLocks noChangeAspect="1" noChangeArrowheads="1"/>
          </p:cNvPicPr>
          <p:nvPr/>
        </p:nvPicPr>
        <p:blipFill>
          <a:blip r:embed="rId3" cstate="print"/>
          <a:srcRect/>
          <a:stretch>
            <a:fillRect/>
          </a:stretch>
        </p:blipFill>
        <p:spPr bwMode="auto">
          <a:xfrm>
            <a:off x="4355976" y="5877272"/>
            <a:ext cx="432048" cy="432048"/>
          </a:xfrm>
          <a:prstGeom prst="rect">
            <a:avLst/>
          </a:prstGeom>
          <a:noFill/>
        </p:spPr>
      </p:pic>
      <p:sp>
        <p:nvSpPr>
          <p:cNvPr id="67" name="TextBox 66"/>
          <p:cNvSpPr txBox="1"/>
          <p:nvPr/>
        </p:nvSpPr>
        <p:spPr>
          <a:xfrm>
            <a:off x="6516216" y="2348880"/>
            <a:ext cx="2448272" cy="2862322"/>
          </a:xfrm>
          <a:prstGeom prst="rect">
            <a:avLst/>
          </a:prstGeom>
          <a:solidFill>
            <a:srgbClr val="FFFF00"/>
          </a:solidFill>
          <a:ln w="38100">
            <a:solidFill>
              <a:schemeClr val="tx1"/>
            </a:solidFill>
          </a:ln>
        </p:spPr>
        <p:txBody>
          <a:bodyPr wrap="square" rtlCol="0">
            <a:spAutoFit/>
          </a:bodyPr>
          <a:lstStyle/>
          <a:p>
            <a:pPr algn="ctr"/>
            <a:r>
              <a:rPr lang="en-GB" sz="3000" dirty="0" smtClean="0"/>
              <a:t>These are the amount of </a:t>
            </a:r>
            <a:r>
              <a:rPr lang="en-GB" sz="3000" dirty="0" err="1" smtClean="0"/>
              <a:t>dojos</a:t>
            </a:r>
            <a:r>
              <a:rPr lang="en-GB" sz="3000" dirty="0" smtClean="0"/>
              <a:t> you have received for your efforts today!</a:t>
            </a:r>
            <a:endParaRPr lang="en-GB" sz="3000" dirty="0"/>
          </a:p>
        </p:txBody>
      </p:sp>
      <p:pic>
        <p:nvPicPr>
          <p:cNvPr id="68" name="Picture 4" descr="ClassDojo (@ClassDojo) | Twitter"/>
          <p:cNvPicPr>
            <a:picLocks noChangeAspect="1" noChangeArrowheads="1"/>
          </p:cNvPicPr>
          <p:nvPr/>
        </p:nvPicPr>
        <p:blipFill>
          <a:blip r:embed="rId3" cstate="print"/>
          <a:srcRect/>
          <a:stretch>
            <a:fillRect/>
          </a:stretch>
        </p:blipFill>
        <p:spPr bwMode="auto">
          <a:xfrm>
            <a:off x="3851920" y="6425952"/>
            <a:ext cx="432048" cy="432048"/>
          </a:xfrm>
          <a:prstGeom prst="rect">
            <a:avLst/>
          </a:prstGeom>
          <a:noFill/>
        </p:spPr>
      </p:pic>
      <p:pic>
        <p:nvPicPr>
          <p:cNvPr id="69" name="Picture 4" descr="ClassDojo (@ClassDojo) | Twitter"/>
          <p:cNvPicPr>
            <a:picLocks noChangeAspect="1" noChangeArrowheads="1"/>
          </p:cNvPicPr>
          <p:nvPr/>
        </p:nvPicPr>
        <p:blipFill>
          <a:blip r:embed="rId3" cstate="print"/>
          <a:srcRect/>
          <a:stretch>
            <a:fillRect/>
          </a:stretch>
        </p:blipFill>
        <p:spPr bwMode="auto">
          <a:xfrm>
            <a:off x="4355976" y="6425952"/>
            <a:ext cx="432048" cy="432048"/>
          </a:xfrm>
          <a:prstGeom prst="rect">
            <a:avLst/>
          </a:prstGeom>
          <a:noFill/>
        </p:spPr>
      </p:pic>
    </p:spTree>
  </p:cSld>
  <p:clrMapOvr>
    <a:masterClrMapping/>
  </p:clrMapOvr>
  <p:transition advClick="0" advTm="5912">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1" y="1"/>
            <a:ext cx="1043607" cy="476671"/>
          </a:xfrm>
          <a:prstGeom prst="rect">
            <a:avLst/>
          </a:prstGeom>
          <a:noFill/>
          <a:ln w="19050">
            <a:solidFill>
              <a:schemeClr val="tx1"/>
            </a:solidFill>
          </a:ln>
        </p:spPr>
      </p:pic>
      <p:sp>
        <p:nvSpPr>
          <p:cNvPr id="5" name="Rectangle 4"/>
          <p:cNvSpPr/>
          <p:nvPr/>
        </p:nvSpPr>
        <p:spPr>
          <a:xfrm>
            <a:off x="1043608" y="0"/>
            <a:ext cx="8100392"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4033" name="Rectangle 1"/>
          <p:cNvSpPr>
            <a:spLocks noChangeArrowheads="1"/>
          </p:cNvSpPr>
          <p:nvPr/>
        </p:nvSpPr>
        <p:spPr bwMode="auto">
          <a:xfrm>
            <a:off x="0" y="476672"/>
            <a:ext cx="9144000" cy="58323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sng"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An All Rounder</a:t>
            </a:r>
            <a:endParaRPr kumimoji="0" lang="en-GB"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600" dirty="0" smtClean="0">
                <a:latin typeface="Comic Sans MS" pitchFamily="66" charset="0"/>
                <a:ea typeface="Calibri" pitchFamily="34" charset="0"/>
                <a:cs typeface="Times New Roman" pitchFamily="18" charset="0"/>
              </a:rPr>
              <a:t>     </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Andrew </a:t>
            </a:r>
            <a:r>
              <a:rPr kumimoji="0" lang="en-GB" sz="11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Freddie</a:t>
            </a:r>
            <a:r>
              <a:rPr kumimoji="0" lang="en-GB" sz="11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a:t>
            </a:r>
            <a:r>
              <a:rPr kumimoji="0" lang="en-GB" sz="11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Flintoff</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an all good rounder in cricket. He played for Lancashire and England cricket </a:t>
            </a:r>
            <a:r>
              <a:rPr kumimoji="0" lang="en-GB" sz="11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teams. Do</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you want to be like him</a:t>
            </a:r>
            <a:r>
              <a:rPr kumimoji="0" lang="en-GB" sz="11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A </a:t>
            </a:r>
            <a:r>
              <a:rPr kumimoji="0" lang="en-GB" sz="11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cricketer</a:t>
            </a:r>
            <a:r>
              <a:rPr kumimoji="0" lang="en-GB" sz="1100" b="0" i="0" u="none" strike="noStrike" cap="none" normalizeH="0" baseline="0" dirty="0" smtClean="0">
                <a:ln>
                  <a:noFill/>
                </a:ln>
                <a:solidFill>
                  <a:srgbClr val="000000"/>
                </a:solidFill>
                <a:effectLst/>
                <a:latin typeface="Calibri"/>
                <a:ea typeface="Calibri" pitchFamily="34" charset="0"/>
                <a:cs typeface="Times New Roman" pitchFamily="18" charset="0"/>
              </a:rPr>
              <a:t>’</a:t>
            </a:r>
            <a:r>
              <a:rPr kumimoji="0" lang="en-GB" sz="11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s</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dream</a:t>
            </a:r>
            <a:r>
              <a:rPr kumimoji="0" lang="en-GB" sz="11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100" dirty="0" smtClean="0">
                <a:latin typeface="Comic Sans MS" pitchFamily="66" charset="0"/>
                <a:ea typeface="Calibri" pitchFamily="34" charset="0"/>
                <a:cs typeface="Times New Roman" pitchFamily="18" charset="0"/>
              </a:rPr>
              <a:t> </a:t>
            </a:r>
            <a:r>
              <a:rPr lang="en-GB" sz="1100" dirty="0" smtClean="0">
                <a:latin typeface="Comic Sans MS" pitchFamily="66" charset="0"/>
                <a:ea typeface="Calibri" pitchFamily="34" charset="0"/>
                <a:cs typeface="Times New Roman" pitchFamily="18" charset="0"/>
              </a:rPr>
              <a:t>      </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Andrew </a:t>
            </a:r>
            <a:r>
              <a:rPr kumimoji="0" lang="en-GB" sz="11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Flintoff</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was born in Preston</a:t>
            </a:r>
            <a:r>
              <a:rPr kumimoji="0" lang="en-GB" sz="11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Lancashire on the 6</a:t>
            </a:r>
            <a:r>
              <a:rPr kumimoji="0" lang="en-GB" sz="1100" b="0" i="0" u="none" strike="noStrike" cap="none" normalizeH="0" baseline="30000" dirty="0" smtClean="0">
                <a:ln>
                  <a:noFill/>
                </a:ln>
                <a:solidFill>
                  <a:schemeClr val="tx1"/>
                </a:solidFill>
                <a:effectLst/>
                <a:latin typeface="Comic Sans MS" pitchFamily="66" charset="0"/>
                <a:ea typeface="Calibri" pitchFamily="34" charset="0"/>
                <a:cs typeface="Times New Roman" pitchFamily="18" charset="0"/>
              </a:rPr>
              <a:t>th</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December 1977. His dad was </a:t>
            </a:r>
            <a:r>
              <a:rPr kumimoji="0" lang="en-GB" sz="11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a</a:t>
            </a:r>
            <a:r>
              <a:rPr kumimoji="0" lang="en-GB" sz="1100" b="0" i="0" u="none" strike="noStrike" cap="none" normalizeH="0" baseline="0" dirty="0" smtClean="0">
                <a:ln>
                  <a:noFill/>
                </a:ln>
                <a:solidFill>
                  <a:srgbClr val="FF0000"/>
                </a:solidFill>
                <a:effectLst/>
                <a:latin typeface="Comic Sans MS" pitchFamily="66" charset="0"/>
                <a:ea typeface="Calibri" pitchFamily="34" charset="0"/>
                <a:cs typeface="Times New Roman" pitchFamily="18" charset="0"/>
              </a:rPr>
              <a:t> </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plumber. Freddie (as he is also known as)</a:t>
            </a:r>
            <a:r>
              <a:rPr kumimoji="0" lang="en-GB" sz="11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a:t>
            </a:r>
            <a:r>
              <a:rPr kumimoji="0" lang="en-GB" sz="1100" b="0" i="0" u="none" strike="noStrike" cap="none" normalizeH="0" baseline="0" dirty="0" smtClean="0">
                <a:ln>
                  <a:noFill/>
                </a:ln>
                <a:solidFill>
                  <a:srgbClr val="FF0000"/>
                </a:solidFill>
                <a:effectLst/>
                <a:latin typeface="Comic Sans MS" pitchFamily="66" charset="0"/>
                <a:ea typeface="Calibri" pitchFamily="34" charset="0"/>
                <a:cs typeface="Times New Roman" pitchFamily="18" charset="0"/>
              </a:rPr>
              <a:t> </a:t>
            </a:r>
            <a:r>
              <a:rPr kumimoji="0" lang="en-GB" sz="11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who</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has an older brother called Chris</a:t>
            </a:r>
            <a:r>
              <a:rPr kumimoji="0" lang="en-GB" sz="11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went to Greenland</a:t>
            </a:r>
            <a:r>
              <a:rPr kumimoji="0" lang="en-GB" sz="11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s </a:t>
            </a:r>
            <a:r>
              <a:rPr kumimoji="0" lang="en-GB" sz="11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P</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rimary </a:t>
            </a:r>
            <a:r>
              <a:rPr kumimoji="0" lang="en-GB" sz="11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S</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chool and </a:t>
            </a:r>
            <a:r>
              <a:rPr kumimoji="0" lang="en-GB" sz="11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Ribbleton</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Hall High School. At school he was a keen chess player. Andrew played in a school lunchtime club and would often beat children much older than him with his fantastic moves.</a:t>
            </a:r>
            <a:endParaRPr lang="en-GB" sz="1100"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Freddie played cricket alongside his dad and brother at Harris Park. One </a:t>
            </a:r>
            <a:r>
              <a:rPr kumimoji="0" lang="en-GB" sz="1100" b="0" i="0" u="none" strike="noStrike" cap="none" normalizeH="0" baseline="0" dirty="0" err="1" smtClean="0">
                <a:ln>
                  <a:noFill/>
                </a:ln>
                <a:solidFill>
                  <a:srgbClr val="000000"/>
                </a:solidFill>
                <a:effectLst/>
                <a:latin typeface="Comic Sans MS" pitchFamily="66" charset="0"/>
                <a:ea typeface="Calibri" pitchFamily="34" charset="0"/>
                <a:cs typeface="Times New Roman" pitchFamily="18" charset="0"/>
              </a:rPr>
              <a:t>day,the</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under 14</a:t>
            </a:r>
            <a:r>
              <a:rPr kumimoji="0" lang="en-GB" sz="11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s were short of a player, so Freddie was asked to play. This was his first local match at the age of six. At the age of 11, Freddie played for Lancashire schools team. Freddie</a:t>
            </a:r>
            <a:r>
              <a:rPr kumimoji="0" lang="en-GB" sz="11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s greatest influence was his dad, who he watched play from a very young age. A coach called </a:t>
            </a:r>
            <a:r>
              <a:rPr kumimoji="0" lang="en-GB" sz="11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Jim </a:t>
            </a:r>
            <a:r>
              <a:rPr kumimoji="0" lang="en-GB" sz="11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Renyon</a:t>
            </a:r>
            <a:r>
              <a:rPr kumimoji="0" lang="en-GB" sz="11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changed Freddie from a school boy player to an adult cricketer. He passed nine GCSEs but did want to carry on his education.</a:t>
            </a:r>
            <a:endParaRPr lang="en-GB" sz="1100"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Andrew was given the nickname </a:t>
            </a:r>
            <a:r>
              <a:rPr kumimoji="0" lang="en-GB" sz="11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Freddie</a:t>
            </a:r>
            <a:r>
              <a:rPr kumimoji="0" lang="en-GB" sz="11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by the captain of Lancashire when he was a teenager, because his name was similar to </a:t>
            </a:r>
            <a:r>
              <a:rPr kumimoji="0" lang="en-GB" sz="11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Fred Flintstone</a:t>
            </a:r>
            <a:r>
              <a:rPr kumimoji="0" lang="en-GB" sz="11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from the cartoon. At the age of 16, Freddie was snapped up by David Lloyd, the then Lancashire coach. Freddie trained with the team full time. His first debut for Lancashire came against Hampshire in August 1995, when Freddie was only eighteen. By the age of nineteen</a:t>
            </a:r>
            <a:r>
              <a:rPr kumimoji="0" lang="en-GB" sz="1100" b="0" i="0" u="none" strike="noStrike" cap="none" normalizeH="0" baseline="0" dirty="0" smtClean="0">
                <a:ln>
                  <a:noFill/>
                </a:ln>
                <a:solidFill>
                  <a:srgbClr val="FF0000"/>
                </a:solidFill>
                <a:effectLst/>
                <a:latin typeface="Comic Sans MS" pitchFamily="66" charset="0"/>
                <a:ea typeface="Calibri" pitchFamily="34" charset="0"/>
                <a:cs typeface="Times New Roman" pitchFamily="18" charset="0"/>
              </a:rPr>
              <a:t>,</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Freddie was the captain of the England under 19</a:t>
            </a:r>
            <a:r>
              <a:rPr kumimoji="0" lang="en-GB" sz="11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s cricket team. Freddie was a right handed player and a great all-rounder. </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Freddie made his test match debut for England in 1998 against South Africa at Trent Bridge, Nottingham. In 2000 Freddie hit 135 not out (whilst playing for Lancashire), in the quarterfinals of the NatWest trophy against Surry. In that same year England</a:t>
            </a:r>
            <a:r>
              <a:rPr kumimoji="0" lang="en-GB" sz="11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s management were very unhappy about his fitness level and his weight gain</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Freddie was dropped from playing for England during 2001. He was determined to get into shape to be reselected for his national team. He had to lose 2 stone in weight and with the help of the GB rugby coach Steve </a:t>
            </a:r>
            <a:r>
              <a:rPr kumimoji="0" lang="en-GB" sz="11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Hampson</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he improved his fitness.</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It worked and by 2003 Freddie was back hitting big and bowling really well. Andrew worked hard in 2004 he was </a:t>
            </a:r>
            <a:r>
              <a:rPr kumimoji="0" lang="en-GB" sz="11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Man of the Series</a:t>
            </a:r>
            <a:r>
              <a:rPr kumimoji="0" lang="en-GB" sz="11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in England</a:t>
            </a:r>
            <a:r>
              <a:rPr kumimoji="0" lang="en-GB" sz="11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s 4-0 victory against west Indians and voted player of the year by the Professional Cricket Association. His first daughter was also born.</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In 2005 Freddie played for England against Australia in the ashes. In the second test Freddie played outstandingly taking England to a nail </a:t>
            </a:r>
            <a:r>
              <a:rPr kumimoji="0" lang="en-GB" sz="11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biting victory. England went on to win the ashes and Freddie went on the win the man of the series .that same year Freddie also won the BBC sport personality of the year. </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2006 was a hard year for Freddie. An ankle injury and worries over his fitness were developing. In September 2006; Freddie was named captain for the ashes series being played in Australia. Unfortunately Australia won it back. his second child (son) was born </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Due to Freddie drinking heavily he was sacked from vice-captain for England during 2007 world cup. Lots of injuries followed the next few years not playing. In this time his third child was born </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In 2009 Freddie started the ashes near to full fitness, old injury</a:t>
            </a:r>
            <a:r>
              <a:rPr kumimoji="0" lang="en-GB" sz="11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s came back and on the 15</a:t>
            </a:r>
            <a:r>
              <a:rPr kumimoji="0" lang="en-GB" sz="1100" b="0" i="0" u="none" strike="noStrike" cap="none" normalizeH="0" baseline="30000" dirty="0" smtClean="0">
                <a:ln>
                  <a:noFill/>
                </a:ln>
                <a:solidFill>
                  <a:schemeClr val="tx1"/>
                </a:solidFill>
                <a:effectLst/>
                <a:latin typeface="Comic Sans MS" pitchFamily="66" charset="0"/>
                <a:ea typeface="Calibri" pitchFamily="34" charset="0"/>
                <a:cs typeface="Times New Roman" pitchFamily="18" charset="0"/>
              </a:rPr>
              <a:t>th</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of July 2009 Freddie decided that he would retire from test cricket. England went on to regain the ashes. In, 2010 Freddie retired from all cricket and he then moved to broadcasting .     </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p:nvPr/>
        </p:nvSpPr>
        <p:spPr>
          <a:xfrm>
            <a:off x="0" y="6427113"/>
            <a:ext cx="9144000" cy="430887"/>
          </a:xfrm>
          <a:prstGeom prst="rect">
            <a:avLst/>
          </a:prstGeom>
          <a:solidFill>
            <a:srgbClr val="FF0000"/>
          </a:solidFill>
          <a:ln w="57150">
            <a:solidFill>
              <a:schemeClr val="tx1"/>
            </a:solidFill>
          </a:ln>
        </p:spPr>
        <p:txBody>
          <a:bodyPr wrap="square" lIns="91440" tIns="45720" rIns="91440" bIns="45720">
            <a:spAutoFit/>
          </a:bodyPr>
          <a:lstStyle/>
          <a:p>
            <a:pPr algn="ctr"/>
            <a:r>
              <a:rPr lang="en-US" sz="2200" b="1" dirty="0" smtClean="0">
                <a:ln w="17780" cmpd="sng">
                  <a:solidFill>
                    <a:srgbClr val="FFFFFF"/>
                  </a:solidFill>
                  <a:prstDash val="solid"/>
                  <a:miter lim="800000"/>
                </a:ln>
                <a:solidFill>
                  <a:schemeClr val="bg1"/>
                </a:solidFill>
                <a:effectLst>
                  <a:outerShdw blurRad="50800" algn="tl" rotWithShape="0">
                    <a:srgbClr val="000000"/>
                  </a:outerShdw>
                </a:effectLst>
              </a:rPr>
              <a:t>Henry</a:t>
            </a:r>
            <a:r>
              <a:rPr lang="en-US" sz="22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’s </a:t>
            </a:r>
            <a:r>
              <a:rPr lang="en-US" sz="22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continuation of the main successes in the career </a:t>
            </a:r>
            <a:r>
              <a:rPr lang="en-US" sz="22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of Andrew </a:t>
            </a:r>
            <a:r>
              <a:rPr lang="en-US" sz="2200" b="1" cap="none" spc="0" dirty="0" err="1" smtClean="0">
                <a:ln w="17780" cmpd="sng">
                  <a:solidFill>
                    <a:srgbClr val="FFFFFF"/>
                  </a:solidFill>
                  <a:prstDash val="solid"/>
                  <a:miter lim="800000"/>
                </a:ln>
                <a:solidFill>
                  <a:schemeClr val="bg1"/>
                </a:solidFill>
                <a:effectLst>
                  <a:outerShdw blurRad="50800" algn="tl" rotWithShape="0">
                    <a:srgbClr val="000000"/>
                  </a:outerShdw>
                </a:effectLst>
              </a:rPr>
              <a:t>Flintoff</a:t>
            </a:r>
            <a:r>
              <a:rPr lang="en-US" sz="22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a:t>
            </a:r>
            <a:endParaRPr lang="en-US" sz="22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255">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1" y="1"/>
            <a:ext cx="1043607" cy="476671"/>
          </a:xfrm>
          <a:prstGeom prst="rect">
            <a:avLst/>
          </a:prstGeom>
          <a:noFill/>
          <a:ln w="19050">
            <a:solidFill>
              <a:schemeClr val="tx1"/>
            </a:solidFill>
          </a:ln>
        </p:spPr>
      </p:pic>
      <p:sp>
        <p:nvSpPr>
          <p:cNvPr id="5" name="Rectangle 4"/>
          <p:cNvSpPr/>
          <p:nvPr/>
        </p:nvSpPr>
        <p:spPr>
          <a:xfrm>
            <a:off x="1043608" y="0"/>
            <a:ext cx="8100392"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3009" name="Picture 1"/>
          <p:cNvPicPr>
            <a:picLocks noChangeAspect="1" noChangeArrowheads="1"/>
          </p:cNvPicPr>
          <p:nvPr/>
        </p:nvPicPr>
        <p:blipFill>
          <a:blip r:embed="rId3" cstate="print"/>
          <a:srcRect/>
          <a:stretch>
            <a:fillRect/>
          </a:stretch>
        </p:blipFill>
        <p:spPr bwMode="auto">
          <a:xfrm>
            <a:off x="0" y="548680"/>
            <a:ext cx="4362706" cy="6309320"/>
          </a:xfrm>
          <a:prstGeom prst="rect">
            <a:avLst/>
          </a:prstGeom>
          <a:noFill/>
          <a:ln w="9525">
            <a:noFill/>
            <a:miter lim="800000"/>
            <a:headEnd/>
            <a:tailEnd/>
          </a:ln>
        </p:spPr>
      </p:pic>
      <p:pic>
        <p:nvPicPr>
          <p:cNvPr id="43010" name="Picture 2"/>
          <p:cNvPicPr>
            <a:picLocks noChangeAspect="1" noChangeArrowheads="1"/>
          </p:cNvPicPr>
          <p:nvPr/>
        </p:nvPicPr>
        <p:blipFill>
          <a:blip r:embed="rId4" cstate="print"/>
          <a:srcRect/>
          <a:stretch>
            <a:fillRect/>
          </a:stretch>
        </p:blipFill>
        <p:spPr bwMode="auto">
          <a:xfrm>
            <a:off x="4427984" y="548680"/>
            <a:ext cx="4716016" cy="2036461"/>
          </a:xfrm>
          <a:prstGeom prst="rect">
            <a:avLst/>
          </a:prstGeom>
          <a:noFill/>
          <a:ln w="9525">
            <a:noFill/>
            <a:miter lim="800000"/>
            <a:headEnd/>
            <a:tailEnd/>
          </a:ln>
        </p:spPr>
      </p:pic>
      <p:sp>
        <p:nvSpPr>
          <p:cNvPr id="8" name="Rectangle 7"/>
          <p:cNvSpPr/>
          <p:nvPr/>
        </p:nvSpPr>
        <p:spPr>
          <a:xfrm>
            <a:off x="4427984" y="2636912"/>
            <a:ext cx="4716016" cy="3477875"/>
          </a:xfrm>
          <a:prstGeom prst="rect">
            <a:avLst/>
          </a:prstGeom>
          <a:solidFill>
            <a:srgbClr val="FF0000"/>
          </a:solidFill>
          <a:ln w="57150">
            <a:solidFill>
              <a:schemeClr val="tx1"/>
            </a:solidFill>
          </a:ln>
        </p:spPr>
        <p:txBody>
          <a:bodyPr wrap="square" lIns="91440" tIns="45720" rIns="91440" bIns="45720">
            <a:spAutoFit/>
          </a:bodyPr>
          <a:lstStyle/>
          <a:p>
            <a:pPr algn="ctr"/>
            <a:r>
              <a:rPr lang="en-US" sz="4400" b="1" dirty="0" smtClean="0">
                <a:ln w="17780" cmpd="sng">
                  <a:solidFill>
                    <a:srgbClr val="FFFFFF"/>
                  </a:solidFill>
                  <a:prstDash val="solid"/>
                  <a:miter lim="800000"/>
                </a:ln>
                <a:solidFill>
                  <a:schemeClr val="bg1"/>
                </a:solidFill>
                <a:effectLst>
                  <a:outerShdw blurRad="50800" algn="tl" rotWithShape="0">
                    <a:srgbClr val="000000"/>
                  </a:outerShdw>
                </a:effectLst>
              </a:rPr>
              <a:t>Lucy</a:t>
            </a:r>
            <a:r>
              <a:rPr lang="en-US" sz="44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’s </a:t>
            </a:r>
            <a:r>
              <a:rPr lang="en-US" sz="44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continuation of the main successes in the career </a:t>
            </a:r>
            <a:r>
              <a:rPr lang="en-US" sz="44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of Mo Farah.</a:t>
            </a:r>
            <a:endParaRPr lang="en-US" sz="44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255">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2" cstate="print"/>
          <a:srcRect/>
          <a:stretch>
            <a:fillRect/>
          </a:stretch>
        </p:blipFill>
        <p:spPr bwMode="auto">
          <a:xfrm>
            <a:off x="-1" y="0"/>
            <a:ext cx="9144001" cy="6858000"/>
          </a:xfrm>
          <a:prstGeom prst="rect">
            <a:avLst/>
          </a:prstGeom>
          <a:noFill/>
          <a:ln w="9525">
            <a:noFill/>
            <a:miter lim="800000"/>
            <a:headEnd/>
            <a:tailEnd/>
          </a:ln>
        </p:spPr>
      </p:pic>
      <p:sp>
        <p:nvSpPr>
          <p:cNvPr id="7"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8"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9" name="Picture 6" descr="English Lessons for Third Country Nationals from Aglantzia ..."/>
          <p:cNvPicPr>
            <a:picLocks noChangeAspect="1" noChangeArrowheads="1"/>
          </p:cNvPicPr>
          <p:nvPr/>
        </p:nvPicPr>
        <p:blipFill>
          <a:blip r:embed="rId3" cstate="print"/>
          <a:srcRect/>
          <a:stretch>
            <a:fillRect/>
          </a:stretch>
        </p:blipFill>
        <p:spPr bwMode="auto">
          <a:xfrm>
            <a:off x="1" y="1"/>
            <a:ext cx="1043607" cy="476671"/>
          </a:xfrm>
          <a:prstGeom prst="rect">
            <a:avLst/>
          </a:prstGeom>
          <a:noFill/>
          <a:ln w="19050">
            <a:solidFill>
              <a:schemeClr val="tx1"/>
            </a:solidFill>
          </a:ln>
        </p:spPr>
      </p:pic>
      <p:sp>
        <p:nvSpPr>
          <p:cNvPr id="10" name="Rectangle 9"/>
          <p:cNvSpPr/>
          <p:nvPr/>
        </p:nvSpPr>
        <p:spPr>
          <a:xfrm>
            <a:off x="1043608" y="0"/>
            <a:ext cx="8100392"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Rectangle 10"/>
          <p:cNvSpPr/>
          <p:nvPr/>
        </p:nvSpPr>
        <p:spPr>
          <a:xfrm>
            <a:off x="3779912" y="548680"/>
            <a:ext cx="5364088" cy="584775"/>
          </a:xfrm>
          <a:prstGeom prst="rect">
            <a:avLst/>
          </a:prstGeom>
          <a:solidFill>
            <a:srgbClr val="FF0000"/>
          </a:solidFill>
          <a:ln w="57150">
            <a:solidFill>
              <a:schemeClr val="tx1"/>
            </a:solidFill>
          </a:ln>
        </p:spPr>
        <p:txBody>
          <a:bodyPr wrap="square" lIns="91440" tIns="45720" rIns="91440" bIns="45720">
            <a:spAutoFit/>
          </a:bodyPr>
          <a:lstStyle/>
          <a:p>
            <a:pPr algn="ctr"/>
            <a:r>
              <a:rPr lang="en-US" sz="1600" b="1" dirty="0" smtClean="0">
                <a:ln w="17780" cmpd="sng">
                  <a:solidFill>
                    <a:srgbClr val="FFFFFF"/>
                  </a:solidFill>
                  <a:prstDash val="solid"/>
                  <a:miter lim="800000"/>
                </a:ln>
                <a:solidFill>
                  <a:schemeClr val="bg1"/>
                </a:solidFill>
                <a:effectLst>
                  <a:outerShdw blurRad="50800" algn="tl" rotWithShape="0">
                    <a:srgbClr val="000000"/>
                  </a:outerShdw>
                </a:effectLst>
              </a:rPr>
              <a:t>Katie</a:t>
            </a:r>
            <a:r>
              <a:rPr lang="en-US" sz="16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’s </a:t>
            </a:r>
            <a:r>
              <a:rPr lang="en-US" sz="16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continuation of the main successes in the career </a:t>
            </a:r>
            <a:r>
              <a:rPr lang="en-US" sz="16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of Andy Murray.</a:t>
            </a:r>
            <a:endParaRPr lang="en-US" sz="16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255">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1" y="1"/>
            <a:ext cx="1043607" cy="476671"/>
          </a:xfrm>
          <a:prstGeom prst="rect">
            <a:avLst/>
          </a:prstGeom>
          <a:noFill/>
          <a:ln w="19050">
            <a:solidFill>
              <a:schemeClr val="tx1"/>
            </a:solidFill>
          </a:ln>
        </p:spPr>
      </p:pic>
      <p:sp>
        <p:nvSpPr>
          <p:cNvPr id="5" name="Rectangle 4"/>
          <p:cNvSpPr/>
          <p:nvPr/>
        </p:nvSpPr>
        <p:spPr>
          <a:xfrm>
            <a:off x="1043608" y="0"/>
            <a:ext cx="8100392"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0961" name="Rectangle 1"/>
          <p:cNvSpPr>
            <a:spLocks noChangeArrowheads="1"/>
          </p:cNvSpPr>
          <p:nvPr/>
        </p:nvSpPr>
        <p:spPr bwMode="auto">
          <a:xfrm>
            <a:off x="0" y="476672"/>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buFontTx/>
              <a:buNone/>
              <a:tabLst/>
            </a:pPr>
            <a:r>
              <a:rPr kumimoji="0" lang="en-GB" sz="1400" b="1" i="0" u="sng" strike="noStrike" cap="none" normalizeH="0" baseline="0" dirty="0" smtClean="0">
                <a:ln>
                  <a:noFill/>
                </a:ln>
                <a:solidFill>
                  <a:schemeClr val="tx1"/>
                </a:solidFill>
                <a:effectLst/>
                <a:latin typeface="Calibri" pitchFamily="34" charset="0"/>
                <a:ea typeface="Calibri" pitchFamily="34" charset="0"/>
                <a:cs typeface="Calibri" pitchFamily="34" charset="0"/>
              </a:rPr>
              <a:t>Sprinting To Success</a:t>
            </a:r>
            <a:endParaRPr kumimoji="0" lang="en-GB"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LOOK AT THAT, CATHY FREEMAN WINS AGAIN! Cathy freeman, an Australian 400-meter dash champion and founder of a great educational charity.  How did she learn to do that? Run along and get comfy to take a leap in to her life story in her biography.</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ctr" defTabSz="914400" rtl="0" eaLnBrk="0" fontAlgn="base" latinLnBrk="0" hangingPunct="0">
              <a:lnSpc>
                <a:spcPct val="100000"/>
              </a:lnSpc>
              <a:spcBef>
                <a:spcPct val="0"/>
              </a:spcBef>
              <a:spcAft>
                <a:spcPct val="0"/>
              </a:spcAft>
              <a:buClrTx/>
              <a:buSzTx/>
              <a:buFontTx/>
              <a:buNone/>
              <a:tabLst/>
            </a:pPr>
            <a:r>
              <a:rPr kumimoji="0" lang="en-GB" sz="1400" b="1" i="0" u="sng" strike="noStrike" cap="none" normalizeH="0" baseline="0" dirty="0" smtClean="0">
                <a:ln>
                  <a:noFill/>
                </a:ln>
                <a:solidFill>
                  <a:schemeClr val="tx1"/>
                </a:solidFill>
                <a:effectLst/>
                <a:latin typeface="Calibri" pitchFamily="34" charset="0"/>
                <a:ea typeface="Calibri" pitchFamily="34" charset="0"/>
                <a:cs typeface="Calibri" pitchFamily="34" charset="0"/>
              </a:rPr>
              <a:t>Early life</a:t>
            </a:r>
            <a:endParaRPr kumimoji="0" lang="en-GB"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Catherine Astrid Salome Freeman, normally known as Cathy Freeman was born 16</a:t>
            </a:r>
            <a:r>
              <a:rPr kumimoji="0" lang="en-GB" sz="1400" b="0" i="0" u="none" strike="noStrike" cap="none" normalizeH="0" baseline="30000" dirty="0" smtClean="0">
                <a:ln>
                  <a:noFill/>
                </a:ln>
                <a:solidFill>
                  <a:schemeClr val="tx1"/>
                </a:solidFill>
                <a:effectLst/>
                <a:latin typeface="Calibri" pitchFamily="34" charset="0"/>
                <a:ea typeface="Calibri" pitchFamily="34" charset="0"/>
                <a:cs typeface="Calibri" pitchFamily="34" charset="0"/>
              </a:rPr>
              <a:t>th</a:t>
            </a:r>
            <a:r>
              <a:rPr kumimoji="0" lang="en-GB"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of February 1973 in Slade Point, Australia.  She was raised in a housing commission (a lower cost housing estate which had social problems) in Australia. Sadly, at young age, her farther left the family and went to live in </a:t>
            </a:r>
            <a:r>
              <a:rPr kumimoji="0" lang="en-GB"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Woorabinda</a:t>
            </a:r>
            <a:r>
              <a:rPr kumimoji="0" lang="en-GB"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(also in Australia.) On a happier note, when her mother married again, her stepfather noticed her sporting ability when she was five and encouraged her to train harder and get into the sport of running. She went to many schools, including schools in Mackay and Coppabella and at fourteen went to </a:t>
            </a:r>
            <a:r>
              <a:rPr kumimoji="0" lang="en-GB"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Kooralbyn</a:t>
            </a:r>
            <a:r>
              <a:rPr kumimoji="0" lang="en-GB"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international school to be coached professionally but was mostly educated at </a:t>
            </a:r>
            <a:r>
              <a:rPr kumimoji="0" lang="en-GB"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Fairholme</a:t>
            </a:r>
            <a:r>
              <a:rPr kumimoji="0" lang="en-GB"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College in Toowoomba, where she attended after getting a sporting scholarship to board at the school.</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 young age, she always wanted to be a runner and had a collection of regional titles. As well as running, she loved to horse ride and dance – she still does today. At age 17 she won a gold medal at the 1990 Commonwealth Games and was named the Young Australian of the year. This was a brilliant start to her career. </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ctr" defTabSz="914400" rtl="0" eaLnBrk="0" fontAlgn="base" latinLnBrk="0" hangingPunct="0">
              <a:lnSpc>
                <a:spcPct val="100000"/>
              </a:lnSpc>
              <a:spcBef>
                <a:spcPct val="0"/>
              </a:spcBef>
              <a:spcAft>
                <a:spcPct val="0"/>
              </a:spcAft>
              <a:buClrTx/>
              <a:buSzTx/>
              <a:buFontTx/>
              <a:buNone/>
              <a:tabLst/>
            </a:pPr>
            <a:r>
              <a:rPr kumimoji="0" lang="en-GB" sz="1400" b="1" i="0" u="sng" strike="noStrike" cap="none" normalizeH="0" baseline="0" dirty="0" smtClean="0">
                <a:ln>
                  <a:noFill/>
                </a:ln>
                <a:solidFill>
                  <a:schemeClr val="tx1"/>
                </a:solidFill>
                <a:effectLst/>
                <a:latin typeface="Calibri" pitchFamily="34" charset="0"/>
                <a:ea typeface="Calibri" pitchFamily="34" charset="0"/>
                <a:cs typeface="Calibri" pitchFamily="34" charset="0"/>
              </a:rPr>
              <a:t>Career and Main Life</a:t>
            </a:r>
            <a:endParaRPr kumimoji="0" lang="en-GB"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During the main point in her career, Cathy did many competitions like in 1997, when she won in the 400m at the World Championships in Athens. Then sadly she injured her foot and took some time off the 1998 season. Upon her return to the track in 1999, Freeman did not lose a single 400m race, including at the World Championships. Another great achievement is lighting the torch at the 2000 Olympics in Sydney. Cathy is Aboriginal, (native Australian) and lighting the torch was seen as a positive move in recognising the Aboriginal people of Australia. Freeman went on to win a gold medal in front of her home nation in the 400m. On her victory lap, she carried both the Australian national flag and the native Aboriginal flag. </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Throughout her career, Freeman regularly competed in the Victorian Athletic League where she won two 400m races at the </a:t>
            </a:r>
            <a:r>
              <a:rPr kumimoji="0" lang="en-GB"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Stawell</a:t>
            </a:r>
            <a:r>
              <a:rPr kumimoji="0" lang="en-GB"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Gift Carnival. Freeman did not compete during the 2001 season but in 2002, she returned to the track to compete as a member of Australia's victorious 4x 400 m relay team at the 2002 Commonwealth Games. Freeman retired from professional competition in 2003.</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p:nvPr/>
        </p:nvSpPr>
        <p:spPr>
          <a:xfrm>
            <a:off x="0" y="6427113"/>
            <a:ext cx="9144000" cy="430887"/>
          </a:xfrm>
          <a:prstGeom prst="rect">
            <a:avLst/>
          </a:prstGeom>
          <a:solidFill>
            <a:srgbClr val="FF0000"/>
          </a:solidFill>
          <a:ln w="57150">
            <a:solidFill>
              <a:schemeClr val="tx1"/>
            </a:solidFill>
          </a:ln>
        </p:spPr>
        <p:txBody>
          <a:bodyPr wrap="square" lIns="91440" tIns="45720" rIns="91440" bIns="45720">
            <a:spAutoFit/>
          </a:bodyPr>
          <a:lstStyle/>
          <a:p>
            <a:pPr algn="ctr"/>
            <a:r>
              <a:rPr lang="en-US" sz="2200" b="1" dirty="0" smtClean="0">
                <a:ln w="17780" cmpd="sng">
                  <a:solidFill>
                    <a:srgbClr val="FFFFFF"/>
                  </a:solidFill>
                  <a:prstDash val="solid"/>
                  <a:miter lim="800000"/>
                </a:ln>
                <a:solidFill>
                  <a:schemeClr val="bg1"/>
                </a:solidFill>
                <a:effectLst>
                  <a:outerShdw blurRad="50800" algn="tl" rotWithShape="0">
                    <a:srgbClr val="000000"/>
                  </a:outerShdw>
                </a:effectLst>
              </a:rPr>
              <a:t>Zoe</a:t>
            </a:r>
            <a:r>
              <a:rPr lang="en-US" sz="22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’s </a:t>
            </a:r>
            <a:r>
              <a:rPr lang="en-US" sz="22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continuation of the main successes in the career </a:t>
            </a:r>
            <a:r>
              <a:rPr lang="en-US" sz="22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of Cathy Freeman.</a:t>
            </a:r>
            <a:endParaRPr lang="en-US" sz="22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255">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0" y="548681"/>
            <a:ext cx="5004048" cy="6309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Major achievements</a:t>
            </a:r>
            <a:endParaRPr kumimoji="0" lang="en-GB"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Janette first joined strictly in 2013 and was soon nicknamed the pocket rocket!  She made it all the way to the semi-final in 2014 with Jake Wood partly thanks to a body-bending Salsa. She has partnered some famous people over the years including Peter Andre, Melvin </a:t>
            </a:r>
            <a:r>
              <a:rPr kumimoji="0" lang="en-GB"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Odoom</a:t>
            </a:r>
            <a:r>
              <a:rPr kumimoji="0" lang="en-GB"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Aston </a:t>
            </a:r>
            <a:r>
              <a:rPr kumimoji="0" lang="en-GB"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Merrygold</a:t>
            </a:r>
            <a:r>
              <a:rPr kumimoji="0" lang="en-GB"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Dr </a:t>
            </a:r>
            <a:r>
              <a:rPr kumimoji="0" lang="en-GB"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Ranj</a:t>
            </a:r>
            <a:r>
              <a:rPr kumimoji="0" lang="en-GB"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Singh and most recently in 2019 she teamed up with </a:t>
            </a:r>
            <a:r>
              <a:rPr kumimoji="0" lang="en-GB"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Paralympian</a:t>
            </a:r>
            <a:r>
              <a:rPr kumimoji="0" lang="en-GB"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Will </a:t>
            </a:r>
            <a:r>
              <a:rPr kumimoji="0" lang="en-GB"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Bayley</a:t>
            </a:r>
            <a:r>
              <a:rPr kumimoji="0" lang="en-GB"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The start of 2020 has seen Janette win Strictly come dancing the live tour with 2019 winner Kelvin Fletcher.  Her appearances in strictly have led to her becoming a household name. Janette’s favourite dances are the </a:t>
            </a:r>
            <a:r>
              <a:rPr kumimoji="0" lang="en-GB"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Rhumba</a:t>
            </a:r>
            <a:r>
              <a:rPr kumimoji="0" lang="en-GB"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which she loves incorporating contemporary moves into, and the more traditional Quickstep.</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en-GB"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Family life</a:t>
            </a:r>
            <a:endParaRPr kumimoji="0" lang="en-GB"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In 2015 Janette got engaged to her long-time partner, Strictly Come Dancing and Burn The Floor co-star, </a:t>
            </a:r>
            <a:r>
              <a:rPr kumimoji="0" lang="en-GB"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Aljaz</a:t>
            </a:r>
            <a:r>
              <a:rPr kumimoji="0" lang="en-GB"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GB"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Skorjanec</a:t>
            </a:r>
            <a:r>
              <a:rPr kumimoji="0" lang="en-GB"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They then got married in July 2017. They do not yet have any children, but are excited to start a family one day!  </a:t>
            </a:r>
            <a:endParaRPr kumimoji="0" lang="en-GB"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5" name="Picture 6" descr="English Lessons for Third Country Nationals from Aglantzia ..."/>
          <p:cNvPicPr>
            <a:picLocks noChangeAspect="1" noChangeArrowheads="1"/>
          </p:cNvPicPr>
          <p:nvPr/>
        </p:nvPicPr>
        <p:blipFill>
          <a:blip r:embed="rId2" cstate="print"/>
          <a:srcRect/>
          <a:stretch>
            <a:fillRect/>
          </a:stretch>
        </p:blipFill>
        <p:spPr bwMode="auto">
          <a:xfrm>
            <a:off x="1" y="1"/>
            <a:ext cx="1043607" cy="476671"/>
          </a:xfrm>
          <a:prstGeom prst="rect">
            <a:avLst/>
          </a:prstGeom>
          <a:noFill/>
          <a:ln w="19050">
            <a:solidFill>
              <a:schemeClr val="tx1"/>
            </a:solidFill>
          </a:ln>
        </p:spPr>
      </p:pic>
      <p:sp>
        <p:nvSpPr>
          <p:cNvPr id="6" name="Rectangle 5"/>
          <p:cNvSpPr/>
          <p:nvPr/>
        </p:nvSpPr>
        <p:spPr>
          <a:xfrm>
            <a:off x="1043608" y="0"/>
            <a:ext cx="8100392"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Rectangle 7"/>
          <p:cNvSpPr/>
          <p:nvPr/>
        </p:nvSpPr>
        <p:spPr>
          <a:xfrm>
            <a:off x="5076056" y="692696"/>
            <a:ext cx="4067944" cy="1938992"/>
          </a:xfrm>
          <a:prstGeom prst="rect">
            <a:avLst/>
          </a:prstGeom>
          <a:solidFill>
            <a:srgbClr val="FF0000"/>
          </a:solidFill>
          <a:ln w="57150">
            <a:solidFill>
              <a:schemeClr val="tx1"/>
            </a:solidFill>
          </a:ln>
        </p:spPr>
        <p:txBody>
          <a:bodyPr wrap="square" lIns="91440" tIns="45720" rIns="91440" bIns="45720">
            <a:spAutoFit/>
          </a:bodyPr>
          <a:lstStyle/>
          <a:p>
            <a:pPr algn="ctr"/>
            <a:r>
              <a:rPr lang="en-US" sz="3000" b="1" dirty="0" smtClean="0">
                <a:ln w="17780" cmpd="sng">
                  <a:solidFill>
                    <a:srgbClr val="FFFFFF"/>
                  </a:solidFill>
                  <a:prstDash val="solid"/>
                  <a:miter lim="800000"/>
                </a:ln>
                <a:solidFill>
                  <a:schemeClr val="bg1"/>
                </a:solidFill>
                <a:effectLst>
                  <a:outerShdw blurRad="50800" algn="tl" rotWithShape="0">
                    <a:srgbClr val="000000"/>
                  </a:outerShdw>
                </a:effectLst>
              </a:rPr>
              <a:t>Isobel</a:t>
            </a:r>
            <a:r>
              <a:rPr lang="en-US" sz="30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’s </a:t>
            </a:r>
            <a:r>
              <a:rPr lang="en-US" sz="30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continuation of the main successes in the career </a:t>
            </a:r>
            <a:r>
              <a:rPr lang="en-US" sz="30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of Janette </a:t>
            </a:r>
            <a:r>
              <a:rPr lang="en-US" sz="3000" b="1" cap="none" spc="0" dirty="0" err="1" smtClean="0">
                <a:ln w="17780" cmpd="sng">
                  <a:solidFill>
                    <a:srgbClr val="FFFFFF"/>
                  </a:solidFill>
                  <a:prstDash val="solid"/>
                  <a:miter lim="800000"/>
                </a:ln>
                <a:solidFill>
                  <a:schemeClr val="bg1"/>
                </a:solidFill>
                <a:effectLst>
                  <a:outerShdw blurRad="50800" algn="tl" rotWithShape="0">
                    <a:srgbClr val="000000"/>
                  </a:outerShdw>
                </a:effectLst>
              </a:rPr>
              <a:t>Manrara</a:t>
            </a:r>
            <a:r>
              <a:rPr lang="en-US" sz="30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a:t>
            </a:r>
            <a:endParaRPr lang="en-US" sz="30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pic>
        <p:nvPicPr>
          <p:cNvPr id="9" name="Picture 8" descr="Janette and Aljaz wedding day | Strictly dancers, Wedding ..."/>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5796136" y="2780928"/>
            <a:ext cx="2592288" cy="3816424"/>
          </a:xfrm>
          <a:prstGeom prst="rect">
            <a:avLst/>
          </a:prstGeom>
          <a:noFill/>
          <a:ln>
            <a:noFill/>
          </a:ln>
        </p:spPr>
      </p:pic>
    </p:spTree>
  </p:cSld>
  <p:clrMapOvr>
    <a:masterClrMapping/>
  </p:clrMapOvr>
  <p:transition advClick="0" advTm="8000">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5" name="Picture 6" descr="English Lessons for Third Country Nationals from Aglantzia ..."/>
          <p:cNvPicPr>
            <a:picLocks noChangeAspect="1" noChangeArrowheads="1"/>
          </p:cNvPicPr>
          <p:nvPr/>
        </p:nvPicPr>
        <p:blipFill>
          <a:blip r:embed="rId2" cstate="print"/>
          <a:srcRect/>
          <a:stretch>
            <a:fillRect/>
          </a:stretch>
        </p:blipFill>
        <p:spPr bwMode="auto">
          <a:xfrm>
            <a:off x="1" y="1"/>
            <a:ext cx="1043607" cy="476671"/>
          </a:xfrm>
          <a:prstGeom prst="rect">
            <a:avLst/>
          </a:prstGeom>
          <a:noFill/>
          <a:ln w="19050">
            <a:solidFill>
              <a:schemeClr val="tx1"/>
            </a:solidFill>
          </a:ln>
        </p:spPr>
      </p:pic>
      <p:sp>
        <p:nvSpPr>
          <p:cNvPr id="6" name="Rectangle 5"/>
          <p:cNvSpPr/>
          <p:nvPr/>
        </p:nvSpPr>
        <p:spPr>
          <a:xfrm>
            <a:off x="1043608" y="0"/>
            <a:ext cx="8100392"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8609" name="Picture 1"/>
          <p:cNvPicPr>
            <a:picLocks noChangeAspect="1" noChangeArrowheads="1"/>
          </p:cNvPicPr>
          <p:nvPr/>
        </p:nvPicPr>
        <p:blipFill>
          <a:blip r:embed="rId3" cstate="print"/>
          <a:srcRect/>
          <a:stretch>
            <a:fillRect/>
          </a:stretch>
        </p:blipFill>
        <p:spPr bwMode="auto">
          <a:xfrm>
            <a:off x="0" y="548680"/>
            <a:ext cx="5004048" cy="6329624"/>
          </a:xfrm>
          <a:prstGeom prst="rect">
            <a:avLst/>
          </a:prstGeom>
          <a:noFill/>
          <a:ln w="9525">
            <a:noFill/>
            <a:miter lim="800000"/>
            <a:headEnd/>
            <a:tailEnd/>
          </a:ln>
        </p:spPr>
      </p:pic>
      <p:pic>
        <p:nvPicPr>
          <p:cNvPr id="68610" name="Picture 2"/>
          <p:cNvPicPr>
            <a:picLocks noChangeAspect="1" noChangeArrowheads="1"/>
          </p:cNvPicPr>
          <p:nvPr/>
        </p:nvPicPr>
        <p:blipFill>
          <a:blip r:embed="rId4" cstate="print"/>
          <a:srcRect/>
          <a:stretch>
            <a:fillRect/>
          </a:stretch>
        </p:blipFill>
        <p:spPr bwMode="auto">
          <a:xfrm>
            <a:off x="5148064" y="548681"/>
            <a:ext cx="3816424" cy="1289848"/>
          </a:xfrm>
          <a:prstGeom prst="rect">
            <a:avLst/>
          </a:prstGeom>
          <a:noFill/>
          <a:ln w="9525">
            <a:noFill/>
            <a:miter lim="800000"/>
            <a:headEnd/>
            <a:tailEnd/>
          </a:ln>
        </p:spPr>
      </p:pic>
      <p:sp>
        <p:nvSpPr>
          <p:cNvPr id="9" name="Rectangle 8"/>
          <p:cNvSpPr/>
          <p:nvPr/>
        </p:nvSpPr>
        <p:spPr>
          <a:xfrm>
            <a:off x="5076056" y="1916832"/>
            <a:ext cx="4067944" cy="1938992"/>
          </a:xfrm>
          <a:prstGeom prst="rect">
            <a:avLst/>
          </a:prstGeom>
          <a:solidFill>
            <a:srgbClr val="FF0000"/>
          </a:solidFill>
          <a:ln w="57150">
            <a:solidFill>
              <a:schemeClr val="tx1"/>
            </a:solidFill>
          </a:ln>
        </p:spPr>
        <p:txBody>
          <a:bodyPr wrap="square" lIns="91440" tIns="45720" rIns="91440" bIns="45720">
            <a:spAutoFit/>
          </a:bodyPr>
          <a:lstStyle/>
          <a:p>
            <a:pPr algn="ctr"/>
            <a:r>
              <a:rPr lang="en-US" sz="3000" b="1" dirty="0" smtClean="0">
                <a:ln w="17780" cmpd="sng">
                  <a:solidFill>
                    <a:srgbClr val="FFFFFF"/>
                  </a:solidFill>
                  <a:prstDash val="solid"/>
                  <a:miter lim="800000"/>
                </a:ln>
                <a:solidFill>
                  <a:schemeClr val="bg1"/>
                </a:solidFill>
                <a:effectLst>
                  <a:outerShdw blurRad="50800" algn="tl" rotWithShape="0">
                    <a:srgbClr val="000000"/>
                  </a:outerShdw>
                </a:effectLst>
              </a:rPr>
              <a:t>Toby</a:t>
            </a:r>
            <a:r>
              <a:rPr lang="en-US" sz="30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’s </a:t>
            </a:r>
            <a:r>
              <a:rPr lang="en-US" sz="30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continuation of the main successes in the career </a:t>
            </a:r>
            <a:r>
              <a:rPr lang="en-US" sz="30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of Freddie </a:t>
            </a:r>
            <a:r>
              <a:rPr lang="en-US" sz="3000" b="1" cap="none" spc="0" dirty="0" err="1" smtClean="0">
                <a:ln w="17780" cmpd="sng">
                  <a:solidFill>
                    <a:srgbClr val="FFFFFF"/>
                  </a:solidFill>
                  <a:prstDash val="solid"/>
                  <a:miter lim="800000"/>
                </a:ln>
                <a:solidFill>
                  <a:schemeClr val="bg1"/>
                </a:solidFill>
                <a:effectLst>
                  <a:outerShdw blurRad="50800" algn="tl" rotWithShape="0">
                    <a:srgbClr val="000000"/>
                  </a:outerShdw>
                </a:effectLst>
              </a:rPr>
              <a:t>Flintoff</a:t>
            </a:r>
            <a:r>
              <a:rPr lang="en-US" sz="30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a:t>
            </a:r>
            <a:endParaRPr lang="en-US" sz="30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pic>
        <p:nvPicPr>
          <p:cNvPr id="68612" name="Picture 4" descr="Freddie Flintoff: The world's shaped like a turnip | Lancashire ..."/>
          <p:cNvPicPr>
            <a:picLocks noChangeAspect="1" noChangeArrowheads="1"/>
          </p:cNvPicPr>
          <p:nvPr/>
        </p:nvPicPr>
        <p:blipFill>
          <a:blip r:embed="rId5" cstate="print"/>
          <a:srcRect/>
          <a:stretch>
            <a:fillRect/>
          </a:stretch>
        </p:blipFill>
        <p:spPr bwMode="auto">
          <a:xfrm>
            <a:off x="5364088" y="4005064"/>
            <a:ext cx="3514263" cy="2634055"/>
          </a:xfrm>
          <a:prstGeom prst="rect">
            <a:avLst/>
          </a:prstGeom>
          <a:noFill/>
        </p:spPr>
      </p:pic>
    </p:spTree>
  </p:cSld>
  <p:clrMapOvr>
    <a:masterClrMapping/>
  </p:clrMapOvr>
  <p:transition advClick="0" advTm="8000">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1" y="1"/>
            <a:ext cx="1043607" cy="476671"/>
          </a:xfrm>
          <a:prstGeom prst="rect">
            <a:avLst/>
          </a:prstGeom>
          <a:noFill/>
          <a:ln w="19050">
            <a:solidFill>
              <a:schemeClr val="tx1"/>
            </a:solidFill>
          </a:ln>
        </p:spPr>
      </p:pic>
      <p:sp>
        <p:nvSpPr>
          <p:cNvPr id="5" name="Rectangle 4"/>
          <p:cNvSpPr/>
          <p:nvPr/>
        </p:nvSpPr>
        <p:spPr>
          <a:xfrm>
            <a:off x="1043608" y="0"/>
            <a:ext cx="8100392"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42" name="Picture 2"/>
          <p:cNvPicPr>
            <a:picLocks noChangeAspect="1" noChangeArrowheads="1"/>
          </p:cNvPicPr>
          <p:nvPr/>
        </p:nvPicPr>
        <p:blipFill>
          <a:blip r:embed="rId3" cstate="print"/>
          <a:srcRect/>
          <a:stretch>
            <a:fillRect/>
          </a:stretch>
        </p:blipFill>
        <p:spPr bwMode="auto">
          <a:xfrm>
            <a:off x="0" y="548680"/>
            <a:ext cx="6478018" cy="6309320"/>
          </a:xfrm>
          <a:prstGeom prst="rect">
            <a:avLst/>
          </a:prstGeom>
          <a:noFill/>
          <a:ln w="9525">
            <a:noFill/>
            <a:miter lim="800000"/>
            <a:headEnd/>
            <a:tailEnd/>
          </a:ln>
        </p:spPr>
      </p:pic>
      <p:sp>
        <p:nvSpPr>
          <p:cNvPr id="7" name="Rectangle 6"/>
          <p:cNvSpPr/>
          <p:nvPr/>
        </p:nvSpPr>
        <p:spPr>
          <a:xfrm>
            <a:off x="6444208" y="548680"/>
            <a:ext cx="2699792" cy="4134659"/>
          </a:xfrm>
          <a:prstGeom prst="rect">
            <a:avLst/>
          </a:prstGeom>
          <a:solidFill>
            <a:srgbClr val="FF0000"/>
          </a:solidFill>
          <a:ln w="57150">
            <a:solidFill>
              <a:schemeClr val="tx1"/>
            </a:solidFill>
          </a:ln>
        </p:spPr>
        <p:txBody>
          <a:bodyPr wrap="square" lIns="91440" tIns="45720" rIns="91440" bIns="45720">
            <a:spAutoFit/>
          </a:bodyPr>
          <a:lstStyle/>
          <a:p>
            <a:pPr algn="ctr"/>
            <a:r>
              <a:rPr lang="en-US" sz="4300" b="1" dirty="0" smtClean="0">
                <a:ln w="17780" cmpd="sng">
                  <a:solidFill>
                    <a:srgbClr val="FFFFFF"/>
                  </a:solidFill>
                  <a:prstDash val="solid"/>
                  <a:miter lim="800000"/>
                </a:ln>
                <a:solidFill>
                  <a:schemeClr val="bg1"/>
                </a:solidFill>
                <a:effectLst>
                  <a:outerShdw blurRad="50800" algn="tl" rotWithShape="0">
                    <a:srgbClr val="000000"/>
                  </a:outerShdw>
                </a:effectLst>
              </a:rPr>
              <a:t>Henry identifying the personal pronouns in the text</a:t>
            </a:r>
            <a:r>
              <a:rPr lang="en-US" sz="43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a:t>
            </a:r>
            <a:endParaRPr lang="en-US" sz="43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255">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9144000" cy="4641862"/>
          </a:xfrm>
          <a:prstGeom prst="rect">
            <a:avLst/>
          </a:prstGeom>
          <a:noFill/>
        </p:spPr>
      </p:pic>
      <p:sp>
        <p:nvSpPr>
          <p:cNvPr id="3" name="Rectangle 2"/>
          <p:cNvSpPr/>
          <p:nvPr/>
        </p:nvSpPr>
        <p:spPr>
          <a:xfrm>
            <a:off x="0" y="4725144"/>
            <a:ext cx="9144000" cy="1754326"/>
          </a:xfrm>
          <a:prstGeom prst="rect">
            <a:avLst/>
          </a:prstGeom>
          <a:solidFill>
            <a:srgbClr val="FFFF00"/>
          </a:solidFill>
          <a:ln w="12700">
            <a:solidFill>
              <a:schemeClr val="tx1"/>
            </a:solidFill>
          </a:ln>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1" y="0"/>
            <a:ext cx="1080844" cy="548680"/>
          </a:xfrm>
          <a:prstGeom prst="rect">
            <a:avLst/>
          </a:prstGeom>
          <a:noFill/>
        </p:spPr>
      </p:pic>
      <p:sp>
        <p:nvSpPr>
          <p:cNvPr id="3" name="Rectangle 2"/>
          <p:cNvSpPr/>
          <p:nvPr/>
        </p:nvSpPr>
        <p:spPr>
          <a:xfrm>
            <a:off x="1115616" y="0"/>
            <a:ext cx="8028384"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098" name="Picture 2"/>
          <p:cNvPicPr>
            <a:picLocks noChangeAspect="1" noChangeArrowheads="1"/>
          </p:cNvPicPr>
          <p:nvPr/>
        </p:nvPicPr>
        <p:blipFill>
          <a:blip r:embed="rId3" cstate="print"/>
          <a:srcRect/>
          <a:stretch>
            <a:fillRect/>
          </a:stretch>
        </p:blipFill>
        <p:spPr bwMode="auto">
          <a:xfrm>
            <a:off x="0" y="548680"/>
            <a:ext cx="4979512" cy="6309320"/>
          </a:xfrm>
          <a:prstGeom prst="rect">
            <a:avLst/>
          </a:prstGeom>
          <a:noFill/>
          <a:ln w="9525">
            <a:noFill/>
            <a:miter lim="800000"/>
            <a:headEnd/>
            <a:tailEnd/>
          </a:ln>
        </p:spPr>
      </p:pic>
      <p:sp>
        <p:nvSpPr>
          <p:cNvPr id="5" name="Rectangle 4"/>
          <p:cNvSpPr/>
          <p:nvPr/>
        </p:nvSpPr>
        <p:spPr>
          <a:xfrm>
            <a:off x="5076056" y="620688"/>
            <a:ext cx="3923928" cy="2554545"/>
          </a:xfrm>
          <a:prstGeom prst="rect">
            <a:avLst/>
          </a:prstGeom>
          <a:solidFill>
            <a:srgbClr val="FF0000"/>
          </a:solidFill>
          <a:ln w="57150">
            <a:solidFill>
              <a:schemeClr val="tx1"/>
            </a:solidFill>
          </a:ln>
        </p:spPr>
        <p:txBody>
          <a:bodyPr wrap="square" lIns="91440" tIns="45720" rIns="91440" bIns="45720">
            <a:spAutoFit/>
          </a:bodyPr>
          <a:lstStyle/>
          <a:p>
            <a:pPr algn="ctr"/>
            <a:r>
              <a:rPr lang="en-US" sz="40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Chloe has been completing her </a:t>
            </a:r>
            <a:r>
              <a:rPr lang="en-US" sz="4000" b="1" cap="none" spc="0" dirty="0" err="1" smtClean="0">
                <a:ln w="17780" cmpd="sng">
                  <a:solidFill>
                    <a:srgbClr val="FFFFFF"/>
                  </a:solidFill>
                  <a:prstDash val="solid"/>
                  <a:miter lim="800000"/>
                </a:ln>
                <a:solidFill>
                  <a:schemeClr val="bg1"/>
                </a:solidFill>
                <a:effectLst>
                  <a:outerShdw blurRad="50800" algn="tl" rotWithShape="0">
                    <a:srgbClr val="000000"/>
                  </a:outerShdw>
                </a:effectLst>
              </a:rPr>
              <a:t>maths</a:t>
            </a:r>
            <a:r>
              <a:rPr lang="en-US" sz="40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 this morning.</a:t>
            </a:r>
            <a:endParaRPr lang="en-US" sz="40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1" y="0"/>
            <a:ext cx="1080844" cy="548680"/>
          </a:xfrm>
          <a:prstGeom prst="rect">
            <a:avLst/>
          </a:prstGeom>
          <a:noFill/>
        </p:spPr>
      </p:pic>
      <p:sp>
        <p:nvSpPr>
          <p:cNvPr id="3" name="Rectangle 2"/>
          <p:cNvSpPr/>
          <p:nvPr/>
        </p:nvSpPr>
        <p:spPr>
          <a:xfrm>
            <a:off x="1115616" y="0"/>
            <a:ext cx="8028384"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7170" name="Picture 2"/>
          <p:cNvPicPr>
            <a:picLocks noChangeAspect="1" noChangeArrowheads="1"/>
          </p:cNvPicPr>
          <p:nvPr/>
        </p:nvPicPr>
        <p:blipFill>
          <a:blip r:embed="rId3" cstate="print"/>
          <a:srcRect/>
          <a:stretch>
            <a:fillRect/>
          </a:stretch>
        </p:blipFill>
        <p:spPr bwMode="auto">
          <a:xfrm>
            <a:off x="0" y="562705"/>
            <a:ext cx="4211960" cy="6295295"/>
          </a:xfrm>
          <a:prstGeom prst="rect">
            <a:avLst/>
          </a:prstGeom>
          <a:noFill/>
          <a:ln w="9525">
            <a:noFill/>
            <a:miter lim="800000"/>
            <a:headEnd/>
            <a:tailEnd/>
          </a:ln>
        </p:spPr>
      </p:pic>
      <p:sp>
        <p:nvSpPr>
          <p:cNvPr id="5" name="Rectangle 4"/>
          <p:cNvSpPr/>
          <p:nvPr/>
        </p:nvSpPr>
        <p:spPr>
          <a:xfrm>
            <a:off x="4283968" y="620688"/>
            <a:ext cx="4716016" cy="5478423"/>
          </a:xfrm>
          <a:prstGeom prst="rect">
            <a:avLst/>
          </a:prstGeom>
          <a:solidFill>
            <a:srgbClr val="FF0000"/>
          </a:solidFill>
          <a:ln w="57150">
            <a:solidFill>
              <a:schemeClr val="tx1"/>
            </a:solidFill>
          </a:ln>
        </p:spPr>
        <p:txBody>
          <a:bodyPr wrap="square" lIns="91440" tIns="45720" rIns="91440" bIns="45720">
            <a:spAutoFit/>
          </a:bodyPr>
          <a:lstStyle/>
          <a:p>
            <a:pPr algn="ctr"/>
            <a:r>
              <a:rPr lang="en-US" sz="5000" b="1" dirty="0" smtClean="0">
                <a:ln w="17780" cmpd="sng">
                  <a:solidFill>
                    <a:srgbClr val="FFFFFF"/>
                  </a:solidFill>
                  <a:prstDash val="solid"/>
                  <a:miter lim="800000"/>
                </a:ln>
                <a:solidFill>
                  <a:schemeClr val="bg1"/>
                </a:solidFill>
                <a:effectLst>
                  <a:outerShdw blurRad="50800" algn="tl" rotWithShape="0">
                    <a:srgbClr val="000000"/>
                  </a:outerShdw>
                </a:effectLst>
              </a:rPr>
              <a:t>Amy has been carefully counting forwards and backwards with these tricky decimals</a:t>
            </a:r>
            <a:r>
              <a:rPr lang="en-US" sz="4000" b="1" dirty="0" smtClean="0">
                <a:ln w="17780" cmpd="sng">
                  <a:solidFill>
                    <a:srgbClr val="FFFFFF"/>
                  </a:solidFill>
                  <a:prstDash val="solid"/>
                  <a:miter lim="800000"/>
                </a:ln>
                <a:solidFill>
                  <a:schemeClr val="bg1"/>
                </a:solidFill>
                <a:effectLst>
                  <a:outerShdw blurRad="50800" algn="tl" rotWithShape="0">
                    <a:srgbClr val="000000"/>
                  </a:outerShdw>
                </a:effectLst>
              </a:rPr>
              <a:t>.</a:t>
            </a:r>
            <a:endParaRPr lang="en-US" sz="40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0" y="0"/>
            <a:ext cx="9144000" cy="4893471"/>
          </a:xfrm>
          <a:prstGeom prst="rect">
            <a:avLst/>
          </a:prstGeom>
          <a:noFill/>
        </p:spPr>
      </p:pic>
      <p:sp>
        <p:nvSpPr>
          <p:cNvPr id="5" name="Rectangle 4"/>
          <p:cNvSpPr/>
          <p:nvPr/>
        </p:nvSpPr>
        <p:spPr>
          <a:xfrm>
            <a:off x="0" y="4941168"/>
            <a:ext cx="9144000" cy="1754326"/>
          </a:xfrm>
          <a:prstGeom prst="rect">
            <a:avLst/>
          </a:prstGeom>
          <a:solidFill>
            <a:srgbClr val="FFFF00"/>
          </a:solidFill>
          <a:ln w="12700">
            <a:solidFill>
              <a:schemeClr val="tx1"/>
            </a:solidFill>
          </a:ln>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6255">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1" y="0"/>
            <a:ext cx="1080844" cy="548680"/>
          </a:xfrm>
          <a:prstGeom prst="rect">
            <a:avLst/>
          </a:prstGeom>
          <a:noFill/>
        </p:spPr>
      </p:pic>
      <p:sp>
        <p:nvSpPr>
          <p:cNvPr id="3" name="Rectangle 2"/>
          <p:cNvSpPr/>
          <p:nvPr/>
        </p:nvSpPr>
        <p:spPr>
          <a:xfrm>
            <a:off x="1115616" y="0"/>
            <a:ext cx="8028384"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1266" name="Picture 2"/>
          <p:cNvPicPr>
            <a:picLocks noChangeAspect="1" noChangeArrowheads="1"/>
          </p:cNvPicPr>
          <p:nvPr/>
        </p:nvPicPr>
        <p:blipFill>
          <a:blip r:embed="rId3" cstate="print"/>
          <a:srcRect/>
          <a:stretch>
            <a:fillRect/>
          </a:stretch>
        </p:blipFill>
        <p:spPr bwMode="auto">
          <a:xfrm>
            <a:off x="1" y="548681"/>
            <a:ext cx="2886382" cy="2016223"/>
          </a:xfrm>
          <a:prstGeom prst="rect">
            <a:avLst/>
          </a:prstGeom>
          <a:noFill/>
          <a:ln w="9525">
            <a:noFill/>
            <a:miter lim="800000"/>
            <a:headEnd/>
            <a:tailEnd/>
          </a:ln>
        </p:spPr>
      </p:pic>
      <p:pic>
        <p:nvPicPr>
          <p:cNvPr id="11267" name="Picture 3"/>
          <p:cNvPicPr>
            <a:picLocks noChangeAspect="1" noChangeArrowheads="1"/>
          </p:cNvPicPr>
          <p:nvPr/>
        </p:nvPicPr>
        <p:blipFill>
          <a:blip r:embed="rId4" cstate="print"/>
          <a:srcRect/>
          <a:stretch>
            <a:fillRect/>
          </a:stretch>
        </p:blipFill>
        <p:spPr bwMode="auto">
          <a:xfrm>
            <a:off x="3059832" y="548680"/>
            <a:ext cx="3312368" cy="2020870"/>
          </a:xfrm>
          <a:prstGeom prst="rect">
            <a:avLst/>
          </a:prstGeom>
          <a:noFill/>
          <a:ln w="9525">
            <a:noFill/>
            <a:miter lim="800000"/>
            <a:headEnd/>
            <a:tailEnd/>
          </a:ln>
        </p:spPr>
      </p:pic>
      <p:pic>
        <p:nvPicPr>
          <p:cNvPr id="11268" name="Picture 4"/>
          <p:cNvPicPr>
            <a:picLocks noChangeAspect="1" noChangeArrowheads="1"/>
          </p:cNvPicPr>
          <p:nvPr/>
        </p:nvPicPr>
        <p:blipFill>
          <a:blip r:embed="rId5" cstate="print"/>
          <a:srcRect/>
          <a:stretch>
            <a:fillRect/>
          </a:stretch>
        </p:blipFill>
        <p:spPr bwMode="auto">
          <a:xfrm>
            <a:off x="6557790" y="548680"/>
            <a:ext cx="2586210" cy="2004814"/>
          </a:xfrm>
          <a:prstGeom prst="rect">
            <a:avLst/>
          </a:prstGeom>
          <a:noFill/>
          <a:ln w="9525">
            <a:noFill/>
            <a:miter lim="800000"/>
            <a:headEnd/>
            <a:tailEnd/>
          </a:ln>
        </p:spPr>
      </p:pic>
      <p:pic>
        <p:nvPicPr>
          <p:cNvPr id="11269" name="Picture 5"/>
          <p:cNvPicPr>
            <a:picLocks noChangeAspect="1" noChangeArrowheads="1"/>
          </p:cNvPicPr>
          <p:nvPr/>
        </p:nvPicPr>
        <p:blipFill>
          <a:blip r:embed="rId6" cstate="print"/>
          <a:srcRect/>
          <a:stretch>
            <a:fillRect/>
          </a:stretch>
        </p:blipFill>
        <p:spPr bwMode="auto">
          <a:xfrm>
            <a:off x="0" y="2708920"/>
            <a:ext cx="2862676" cy="2088232"/>
          </a:xfrm>
          <a:prstGeom prst="rect">
            <a:avLst/>
          </a:prstGeom>
          <a:noFill/>
          <a:ln w="9525">
            <a:noFill/>
            <a:miter lim="800000"/>
            <a:headEnd/>
            <a:tailEnd/>
          </a:ln>
        </p:spPr>
      </p:pic>
      <p:pic>
        <p:nvPicPr>
          <p:cNvPr id="11270" name="Picture 6"/>
          <p:cNvPicPr>
            <a:picLocks noChangeAspect="1" noChangeArrowheads="1"/>
          </p:cNvPicPr>
          <p:nvPr/>
        </p:nvPicPr>
        <p:blipFill>
          <a:blip r:embed="rId7" cstate="print"/>
          <a:srcRect/>
          <a:stretch>
            <a:fillRect/>
          </a:stretch>
        </p:blipFill>
        <p:spPr bwMode="auto">
          <a:xfrm>
            <a:off x="3059832" y="2708920"/>
            <a:ext cx="2986318" cy="2088232"/>
          </a:xfrm>
          <a:prstGeom prst="rect">
            <a:avLst/>
          </a:prstGeom>
          <a:noFill/>
          <a:ln w="9525">
            <a:noFill/>
            <a:miter lim="800000"/>
            <a:headEnd/>
            <a:tailEnd/>
          </a:ln>
        </p:spPr>
      </p:pic>
      <p:pic>
        <p:nvPicPr>
          <p:cNvPr id="11272" name="Picture 8"/>
          <p:cNvPicPr>
            <a:picLocks noChangeAspect="1" noChangeArrowheads="1"/>
          </p:cNvPicPr>
          <p:nvPr/>
        </p:nvPicPr>
        <p:blipFill>
          <a:blip r:embed="rId8" cstate="print"/>
          <a:srcRect/>
          <a:stretch>
            <a:fillRect/>
          </a:stretch>
        </p:blipFill>
        <p:spPr bwMode="auto">
          <a:xfrm>
            <a:off x="0" y="4869160"/>
            <a:ext cx="2530691" cy="1988840"/>
          </a:xfrm>
          <a:prstGeom prst="rect">
            <a:avLst/>
          </a:prstGeom>
          <a:noFill/>
          <a:ln w="9525">
            <a:noFill/>
            <a:miter lim="800000"/>
            <a:headEnd/>
            <a:tailEnd/>
          </a:ln>
        </p:spPr>
      </p:pic>
      <p:pic>
        <p:nvPicPr>
          <p:cNvPr id="11273" name="Picture 9"/>
          <p:cNvPicPr>
            <a:picLocks noChangeAspect="1" noChangeArrowheads="1"/>
          </p:cNvPicPr>
          <p:nvPr/>
        </p:nvPicPr>
        <p:blipFill>
          <a:blip r:embed="rId9" cstate="print"/>
          <a:srcRect/>
          <a:stretch>
            <a:fillRect/>
          </a:stretch>
        </p:blipFill>
        <p:spPr bwMode="auto">
          <a:xfrm>
            <a:off x="6156175" y="2708920"/>
            <a:ext cx="2987825" cy="3245658"/>
          </a:xfrm>
          <a:prstGeom prst="rect">
            <a:avLst/>
          </a:prstGeom>
          <a:noFill/>
          <a:ln w="9525">
            <a:noFill/>
            <a:miter lim="800000"/>
            <a:headEnd/>
            <a:tailEnd/>
          </a:ln>
        </p:spPr>
      </p:pic>
      <p:sp>
        <p:nvSpPr>
          <p:cNvPr id="12" name="Rectangle 11"/>
          <p:cNvSpPr/>
          <p:nvPr/>
        </p:nvSpPr>
        <p:spPr>
          <a:xfrm>
            <a:off x="2627784" y="4941168"/>
            <a:ext cx="3384376" cy="1754326"/>
          </a:xfrm>
          <a:prstGeom prst="rect">
            <a:avLst/>
          </a:prstGeom>
          <a:solidFill>
            <a:srgbClr val="FF0000"/>
          </a:solidFill>
          <a:ln w="5715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Henry focusing hard on the ‘mean’ in </a:t>
            </a:r>
            <a:r>
              <a:rPr lang="en-US" sz="3600" b="1" cap="none" spc="0" dirty="0" err="1" smtClean="0">
                <a:ln w="17780" cmpd="sng">
                  <a:solidFill>
                    <a:srgbClr val="FFFFFF"/>
                  </a:solidFill>
                  <a:prstDash val="solid"/>
                  <a:miter lim="800000"/>
                </a:ln>
                <a:solidFill>
                  <a:schemeClr val="bg1"/>
                </a:solidFill>
                <a:effectLst>
                  <a:outerShdw blurRad="50800" algn="tl" rotWithShape="0">
                    <a:srgbClr val="000000"/>
                  </a:outerShdw>
                </a:effectLst>
              </a:rPr>
              <a:t>maths</a:t>
            </a:r>
            <a:r>
              <a:rPr lang="en-US" sz="36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a:t>
            </a:r>
            <a:endParaRPr lang="en-US" sz="36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1" y="0"/>
            <a:ext cx="1080844" cy="548680"/>
          </a:xfrm>
          <a:prstGeom prst="rect">
            <a:avLst/>
          </a:prstGeom>
          <a:noFill/>
        </p:spPr>
      </p:pic>
      <p:sp>
        <p:nvSpPr>
          <p:cNvPr id="3" name="Rectangle 2"/>
          <p:cNvSpPr/>
          <p:nvPr/>
        </p:nvSpPr>
        <p:spPr>
          <a:xfrm>
            <a:off x="1115616" y="0"/>
            <a:ext cx="8028384"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0" name="Picture 2"/>
          <p:cNvPicPr>
            <a:picLocks noChangeAspect="1" noChangeArrowheads="1"/>
          </p:cNvPicPr>
          <p:nvPr/>
        </p:nvPicPr>
        <p:blipFill>
          <a:blip r:embed="rId3" cstate="print"/>
          <a:srcRect/>
          <a:stretch>
            <a:fillRect/>
          </a:stretch>
        </p:blipFill>
        <p:spPr bwMode="auto">
          <a:xfrm>
            <a:off x="0" y="548680"/>
            <a:ext cx="4854722" cy="6309320"/>
          </a:xfrm>
          <a:prstGeom prst="rect">
            <a:avLst/>
          </a:prstGeom>
          <a:noFill/>
          <a:ln w="9525">
            <a:noFill/>
            <a:miter lim="800000"/>
            <a:headEnd/>
            <a:tailEnd/>
          </a:ln>
        </p:spPr>
      </p:pic>
      <p:sp>
        <p:nvSpPr>
          <p:cNvPr id="6" name="Rectangle 5"/>
          <p:cNvSpPr/>
          <p:nvPr/>
        </p:nvSpPr>
        <p:spPr>
          <a:xfrm>
            <a:off x="5004048" y="620688"/>
            <a:ext cx="3888432" cy="4862870"/>
          </a:xfrm>
          <a:prstGeom prst="rect">
            <a:avLst/>
          </a:prstGeom>
          <a:solidFill>
            <a:srgbClr val="FF0000"/>
          </a:solidFill>
          <a:ln w="57150">
            <a:solidFill>
              <a:schemeClr val="tx1"/>
            </a:solidFill>
          </a:ln>
        </p:spPr>
        <p:txBody>
          <a:bodyPr wrap="square" lIns="91440" tIns="45720" rIns="91440" bIns="45720">
            <a:spAutoFit/>
          </a:bodyPr>
          <a:lstStyle/>
          <a:p>
            <a:pPr algn="ctr"/>
            <a:r>
              <a:rPr lang="en-US" sz="6200" b="1" dirty="0" smtClean="0">
                <a:ln w="17780" cmpd="sng">
                  <a:solidFill>
                    <a:srgbClr val="FFFFFF"/>
                  </a:solidFill>
                  <a:prstDash val="solid"/>
                  <a:miter lim="800000"/>
                </a:ln>
                <a:solidFill>
                  <a:schemeClr val="bg1"/>
                </a:solidFill>
                <a:effectLst>
                  <a:outerShdw blurRad="50800" algn="tl" rotWithShape="0">
                    <a:srgbClr val="000000"/>
                  </a:outerShdw>
                </a:effectLst>
              </a:rPr>
              <a:t>Bethany </a:t>
            </a:r>
            <a:r>
              <a:rPr lang="en-US" sz="62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focusing </a:t>
            </a:r>
            <a:r>
              <a:rPr lang="en-US" sz="62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hard on the ‘mean’ in </a:t>
            </a:r>
            <a:r>
              <a:rPr lang="en-US" sz="6200" b="1" cap="none" spc="0" dirty="0" err="1" smtClean="0">
                <a:ln w="17780" cmpd="sng">
                  <a:solidFill>
                    <a:srgbClr val="FFFFFF"/>
                  </a:solidFill>
                  <a:prstDash val="solid"/>
                  <a:miter lim="800000"/>
                </a:ln>
                <a:solidFill>
                  <a:schemeClr val="bg1"/>
                </a:solidFill>
                <a:effectLst>
                  <a:outerShdw blurRad="50800" algn="tl" rotWithShape="0">
                    <a:srgbClr val="000000"/>
                  </a:outerShdw>
                </a:effectLst>
              </a:rPr>
              <a:t>maths</a:t>
            </a:r>
            <a:r>
              <a:rPr lang="en-US" sz="62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a:t>
            </a:r>
            <a:endParaRPr lang="en-US" sz="62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1" y="0"/>
            <a:ext cx="1080844" cy="548680"/>
          </a:xfrm>
          <a:prstGeom prst="rect">
            <a:avLst/>
          </a:prstGeom>
          <a:noFill/>
        </p:spPr>
      </p:pic>
      <p:sp>
        <p:nvSpPr>
          <p:cNvPr id="3" name="Rectangle 2"/>
          <p:cNvSpPr/>
          <p:nvPr/>
        </p:nvSpPr>
        <p:spPr>
          <a:xfrm>
            <a:off x="1115616" y="0"/>
            <a:ext cx="8028384"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6865" name="Picture 1"/>
          <p:cNvPicPr>
            <a:picLocks noChangeAspect="1" noChangeArrowheads="1"/>
          </p:cNvPicPr>
          <p:nvPr/>
        </p:nvPicPr>
        <p:blipFill>
          <a:blip r:embed="rId3" cstate="print"/>
          <a:srcRect/>
          <a:stretch>
            <a:fillRect/>
          </a:stretch>
        </p:blipFill>
        <p:spPr bwMode="auto">
          <a:xfrm>
            <a:off x="-1" y="620688"/>
            <a:ext cx="5617537" cy="6237312"/>
          </a:xfrm>
          <a:prstGeom prst="rect">
            <a:avLst/>
          </a:prstGeom>
          <a:noFill/>
          <a:ln w="9525">
            <a:noFill/>
            <a:miter lim="800000"/>
            <a:headEnd/>
            <a:tailEnd/>
          </a:ln>
        </p:spPr>
      </p:pic>
      <p:sp>
        <p:nvSpPr>
          <p:cNvPr id="5" name="Rectangle 4"/>
          <p:cNvSpPr/>
          <p:nvPr/>
        </p:nvSpPr>
        <p:spPr>
          <a:xfrm>
            <a:off x="5652120" y="620688"/>
            <a:ext cx="3491880" cy="5816977"/>
          </a:xfrm>
          <a:prstGeom prst="rect">
            <a:avLst/>
          </a:prstGeom>
          <a:solidFill>
            <a:srgbClr val="FF0000"/>
          </a:solidFill>
          <a:ln w="57150">
            <a:solidFill>
              <a:schemeClr val="tx1"/>
            </a:solidFill>
          </a:ln>
        </p:spPr>
        <p:txBody>
          <a:bodyPr wrap="square" lIns="91440" tIns="45720" rIns="91440" bIns="45720">
            <a:spAutoFit/>
          </a:bodyPr>
          <a:lstStyle/>
          <a:p>
            <a:pPr algn="ctr"/>
            <a:r>
              <a:rPr lang="en-US" sz="6200" b="1" dirty="0" smtClean="0">
                <a:ln w="17780" cmpd="sng">
                  <a:solidFill>
                    <a:srgbClr val="FFFFFF"/>
                  </a:solidFill>
                  <a:prstDash val="solid"/>
                  <a:miter lim="800000"/>
                </a:ln>
                <a:solidFill>
                  <a:schemeClr val="bg1"/>
                </a:solidFill>
                <a:effectLst>
                  <a:outerShdw blurRad="50800" algn="tl" rotWithShape="0">
                    <a:srgbClr val="000000"/>
                  </a:outerShdw>
                </a:effectLst>
              </a:rPr>
              <a:t>Reuben </a:t>
            </a:r>
            <a:r>
              <a:rPr lang="en-US" sz="62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focusing </a:t>
            </a:r>
            <a:r>
              <a:rPr lang="en-US" sz="62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hard on the ‘mean’ in </a:t>
            </a:r>
            <a:r>
              <a:rPr lang="en-US" sz="6200" b="1" cap="none" spc="0" dirty="0" err="1" smtClean="0">
                <a:ln w="17780" cmpd="sng">
                  <a:solidFill>
                    <a:srgbClr val="FFFFFF"/>
                  </a:solidFill>
                  <a:prstDash val="solid"/>
                  <a:miter lim="800000"/>
                </a:ln>
                <a:solidFill>
                  <a:schemeClr val="bg1"/>
                </a:solidFill>
                <a:effectLst>
                  <a:outerShdw blurRad="50800" algn="tl" rotWithShape="0">
                    <a:srgbClr val="000000"/>
                  </a:outerShdw>
                </a:effectLst>
              </a:rPr>
              <a:t>maths</a:t>
            </a:r>
            <a:r>
              <a:rPr lang="en-US" sz="62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a:t>
            </a:r>
            <a:endParaRPr lang="en-US" sz="62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1" y="0"/>
            <a:ext cx="1080844" cy="548680"/>
          </a:xfrm>
          <a:prstGeom prst="rect">
            <a:avLst/>
          </a:prstGeom>
          <a:noFill/>
        </p:spPr>
      </p:pic>
      <p:sp>
        <p:nvSpPr>
          <p:cNvPr id="3" name="Rectangle 2"/>
          <p:cNvSpPr/>
          <p:nvPr/>
        </p:nvSpPr>
        <p:spPr>
          <a:xfrm>
            <a:off x="1115616" y="0"/>
            <a:ext cx="8028384"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5841" name="Picture 1"/>
          <p:cNvPicPr>
            <a:picLocks noChangeAspect="1" noChangeArrowheads="1"/>
          </p:cNvPicPr>
          <p:nvPr/>
        </p:nvPicPr>
        <p:blipFill>
          <a:blip r:embed="rId3" cstate="print"/>
          <a:srcRect/>
          <a:stretch>
            <a:fillRect/>
          </a:stretch>
        </p:blipFill>
        <p:spPr bwMode="auto">
          <a:xfrm>
            <a:off x="0" y="620688"/>
            <a:ext cx="5118117" cy="6237312"/>
          </a:xfrm>
          <a:prstGeom prst="rect">
            <a:avLst/>
          </a:prstGeom>
          <a:noFill/>
          <a:ln w="9525">
            <a:noFill/>
            <a:miter lim="800000"/>
            <a:headEnd/>
            <a:tailEnd/>
          </a:ln>
        </p:spPr>
      </p:pic>
      <p:sp>
        <p:nvSpPr>
          <p:cNvPr id="5" name="Rectangle 4"/>
          <p:cNvSpPr/>
          <p:nvPr/>
        </p:nvSpPr>
        <p:spPr>
          <a:xfrm>
            <a:off x="5364088" y="620688"/>
            <a:ext cx="3635896" cy="4401205"/>
          </a:xfrm>
          <a:prstGeom prst="rect">
            <a:avLst/>
          </a:prstGeom>
          <a:solidFill>
            <a:srgbClr val="FF0000"/>
          </a:solidFill>
          <a:ln w="57150">
            <a:solidFill>
              <a:schemeClr val="tx1"/>
            </a:solidFill>
          </a:ln>
        </p:spPr>
        <p:txBody>
          <a:bodyPr wrap="square" lIns="91440" tIns="45720" rIns="91440" bIns="45720">
            <a:spAutoFit/>
          </a:bodyPr>
          <a:lstStyle/>
          <a:p>
            <a:pPr algn="ctr"/>
            <a:r>
              <a:rPr lang="en-US" sz="4000" b="1" dirty="0" smtClean="0">
                <a:ln w="17780" cmpd="sng">
                  <a:solidFill>
                    <a:srgbClr val="FFFFFF"/>
                  </a:solidFill>
                  <a:prstDash val="solid"/>
                  <a:miter lim="800000"/>
                </a:ln>
                <a:solidFill>
                  <a:schemeClr val="bg1"/>
                </a:solidFill>
                <a:effectLst>
                  <a:outerShdw blurRad="50800" algn="tl" rotWithShape="0">
                    <a:srgbClr val="000000"/>
                  </a:outerShdw>
                </a:effectLst>
              </a:rPr>
              <a:t>Lucy</a:t>
            </a:r>
            <a:r>
              <a:rPr lang="en-US" sz="4000" b="1" dirty="0" smtClean="0">
                <a:ln w="17780" cmpd="sng">
                  <a:solidFill>
                    <a:srgbClr val="FFFFFF"/>
                  </a:solidFill>
                  <a:prstDash val="solid"/>
                  <a:miter lim="800000"/>
                </a:ln>
                <a:solidFill>
                  <a:schemeClr val="bg1"/>
                </a:solidFill>
                <a:effectLst>
                  <a:outerShdw blurRad="50800" algn="tl" rotWithShape="0">
                    <a:srgbClr val="000000"/>
                  </a:outerShdw>
                </a:effectLst>
              </a:rPr>
              <a:t> </a:t>
            </a:r>
            <a:r>
              <a:rPr lang="en-US" sz="4000" b="1" dirty="0" smtClean="0">
                <a:ln w="17780" cmpd="sng">
                  <a:solidFill>
                    <a:srgbClr val="FFFFFF"/>
                  </a:solidFill>
                  <a:prstDash val="solid"/>
                  <a:miter lim="800000"/>
                </a:ln>
                <a:solidFill>
                  <a:schemeClr val="bg1"/>
                </a:solidFill>
                <a:effectLst>
                  <a:outerShdw blurRad="50800" algn="tl" rotWithShape="0">
                    <a:srgbClr val="000000"/>
                  </a:outerShdw>
                </a:effectLst>
              </a:rPr>
              <a:t>has been carefully counting forwards and backwards with these tricky decimals.</a:t>
            </a:r>
            <a:endParaRPr lang="en-US" sz="40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1" y="0"/>
            <a:ext cx="1080844" cy="548680"/>
          </a:xfrm>
          <a:prstGeom prst="rect">
            <a:avLst/>
          </a:prstGeom>
          <a:noFill/>
        </p:spPr>
      </p:pic>
      <p:sp>
        <p:nvSpPr>
          <p:cNvPr id="3" name="Rectangle 2"/>
          <p:cNvSpPr/>
          <p:nvPr/>
        </p:nvSpPr>
        <p:spPr>
          <a:xfrm>
            <a:off x="1115616" y="0"/>
            <a:ext cx="8028384"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4817" name="Picture 1"/>
          <p:cNvPicPr>
            <a:picLocks noChangeAspect="1" noChangeArrowheads="1"/>
          </p:cNvPicPr>
          <p:nvPr/>
        </p:nvPicPr>
        <p:blipFill>
          <a:blip r:embed="rId3" cstate="print"/>
          <a:srcRect/>
          <a:stretch>
            <a:fillRect/>
          </a:stretch>
        </p:blipFill>
        <p:spPr bwMode="auto">
          <a:xfrm rot="16200000">
            <a:off x="1696740" y="-1076050"/>
            <a:ext cx="5750522" cy="9143999"/>
          </a:xfrm>
          <a:prstGeom prst="rect">
            <a:avLst/>
          </a:prstGeom>
          <a:noFill/>
          <a:ln w="9525">
            <a:noFill/>
            <a:miter lim="800000"/>
            <a:headEnd/>
            <a:tailEnd/>
          </a:ln>
        </p:spPr>
      </p:pic>
      <p:sp>
        <p:nvSpPr>
          <p:cNvPr id="5" name="Rectangle 4"/>
          <p:cNvSpPr/>
          <p:nvPr/>
        </p:nvSpPr>
        <p:spPr>
          <a:xfrm>
            <a:off x="4860032" y="2420888"/>
            <a:ext cx="4032448" cy="3785652"/>
          </a:xfrm>
          <a:prstGeom prst="rect">
            <a:avLst/>
          </a:prstGeom>
          <a:solidFill>
            <a:srgbClr val="FF0000"/>
          </a:solidFill>
          <a:ln w="57150">
            <a:solidFill>
              <a:schemeClr val="tx1"/>
            </a:solidFill>
          </a:ln>
        </p:spPr>
        <p:txBody>
          <a:bodyPr wrap="square" lIns="91440" tIns="45720" rIns="91440" bIns="45720">
            <a:spAutoFit/>
          </a:bodyPr>
          <a:lstStyle/>
          <a:p>
            <a:pPr algn="ctr"/>
            <a:r>
              <a:rPr lang="en-US" sz="4000" b="1" dirty="0" smtClean="0">
                <a:ln w="17780" cmpd="sng">
                  <a:solidFill>
                    <a:srgbClr val="FFFFFF"/>
                  </a:solidFill>
                  <a:prstDash val="solid"/>
                  <a:miter lim="800000"/>
                </a:ln>
                <a:solidFill>
                  <a:schemeClr val="bg1"/>
                </a:solidFill>
                <a:effectLst>
                  <a:outerShdw blurRad="50800" algn="tl" rotWithShape="0">
                    <a:srgbClr val="000000"/>
                  </a:outerShdw>
                </a:effectLst>
              </a:rPr>
              <a:t>Katie </a:t>
            </a:r>
            <a:r>
              <a:rPr lang="en-US" sz="4000" b="1" dirty="0" smtClean="0">
                <a:ln w="17780" cmpd="sng">
                  <a:solidFill>
                    <a:srgbClr val="FFFFFF"/>
                  </a:solidFill>
                  <a:prstDash val="solid"/>
                  <a:miter lim="800000"/>
                </a:ln>
                <a:solidFill>
                  <a:schemeClr val="bg1"/>
                </a:solidFill>
                <a:effectLst>
                  <a:outerShdw blurRad="50800" algn="tl" rotWithShape="0">
                    <a:srgbClr val="000000"/>
                  </a:outerShdw>
                </a:effectLst>
              </a:rPr>
              <a:t>has been carefully counting forwards and backwards with these tricky decimals.</a:t>
            </a:r>
            <a:endParaRPr lang="en-US" sz="40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1" y="0"/>
            <a:ext cx="1080844" cy="548680"/>
          </a:xfrm>
          <a:prstGeom prst="rect">
            <a:avLst/>
          </a:prstGeom>
          <a:noFill/>
        </p:spPr>
      </p:pic>
      <p:sp>
        <p:nvSpPr>
          <p:cNvPr id="3" name="Rectangle 2"/>
          <p:cNvSpPr/>
          <p:nvPr/>
        </p:nvSpPr>
        <p:spPr>
          <a:xfrm>
            <a:off x="1115616" y="0"/>
            <a:ext cx="8028384"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2769" name="Picture 1"/>
          <p:cNvPicPr>
            <a:picLocks noChangeAspect="1" noChangeArrowheads="1"/>
          </p:cNvPicPr>
          <p:nvPr/>
        </p:nvPicPr>
        <p:blipFill>
          <a:blip r:embed="rId3" cstate="print"/>
          <a:srcRect/>
          <a:stretch>
            <a:fillRect/>
          </a:stretch>
        </p:blipFill>
        <p:spPr bwMode="auto">
          <a:xfrm>
            <a:off x="0" y="548679"/>
            <a:ext cx="4572000" cy="6341065"/>
          </a:xfrm>
          <a:prstGeom prst="rect">
            <a:avLst/>
          </a:prstGeom>
          <a:noFill/>
          <a:ln w="9525">
            <a:noFill/>
            <a:miter lim="800000"/>
            <a:headEnd/>
            <a:tailEnd/>
          </a:ln>
        </p:spPr>
      </p:pic>
      <p:sp>
        <p:nvSpPr>
          <p:cNvPr id="5" name="Rectangle 4"/>
          <p:cNvSpPr/>
          <p:nvPr/>
        </p:nvSpPr>
        <p:spPr>
          <a:xfrm>
            <a:off x="4860032" y="620688"/>
            <a:ext cx="4032448" cy="5878532"/>
          </a:xfrm>
          <a:prstGeom prst="rect">
            <a:avLst/>
          </a:prstGeom>
          <a:solidFill>
            <a:srgbClr val="FF0000"/>
          </a:solidFill>
          <a:ln w="57150">
            <a:solidFill>
              <a:schemeClr val="tx1"/>
            </a:solidFill>
          </a:ln>
        </p:spPr>
        <p:txBody>
          <a:bodyPr wrap="square" lIns="91440" tIns="45720" rIns="91440" bIns="45720">
            <a:spAutoFit/>
          </a:bodyPr>
          <a:lstStyle/>
          <a:p>
            <a:pPr algn="ctr"/>
            <a:r>
              <a:rPr lang="en-US" sz="4700" b="1" dirty="0" smtClean="0">
                <a:ln w="17780" cmpd="sng">
                  <a:solidFill>
                    <a:srgbClr val="FFFFFF"/>
                  </a:solidFill>
                  <a:prstDash val="solid"/>
                  <a:miter lim="800000"/>
                </a:ln>
                <a:solidFill>
                  <a:schemeClr val="bg1"/>
                </a:solidFill>
                <a:effectLst>
                  <a:outerShdw blurRad="50800" algn="tl" rotWithShape="0">
                    <a:srgbClr val="000000"/>
                  </a:outerShdw>
                </a:effectLst>
              </a:rPr>
              <a:t>Zoe presenting her </a:t>
            </a:r>
            <a:r>
              <a:rPr lang="en-US" sz="4700" b="1" dirty="0" err="1" smtClean="0">
                <a:ln w="17780" cmpd="sng">
                  <a:solidFill>
                    <a:srgbClr val="FFFFFF"/>
                  </a:solidFill>
                  <a:prstDash val="solid"/>
                  <a:miter lim="800000"/>
                </a:ln>
                <a:solidFill>
                  <a:schemeClr val="bg1"/>
                </a:solidFill>
                <a:effectLst>
                  <a:outerShdw blurRad="50800" algn="tl" rotWithShape="0">
                    <a:srgbClr val="000000"/>
                  </a:outerShdw>
                </a:effectLst>
              </a:rPr>
              <a:t>maths</a:t>
            </a:r>
            <a:r>
              <a:rPr lang="en-US" sz="4700" b="1" dirty="0" smtClean="0">
                <a:ln w="17780" cmpd="sng">
                  <a:solidFill>
                    <a:srgbClr val="FFFFFF"/>
                  </a:solidFill>
                  <a:prstDash val="solid"/>
                  <a:miter lim="800000"/>
                </a:ln>
                <a:solidFill>
                  <a:schemeClr val="bg1"/>
                </a:solidFill>
                <a:effectLst>
                  <a:outerShdw blurRad="50800" algn="tl" rotWithShape="0">
                    <a:srgbClr val="000000"/>
                  </a:outerShdw>
                </a:effectLst>
              </a:rPr>
              <a:t> work beautifully today when solving these decimal sequences.</a:t>
            </a:r>
            <a:endParaRPr lang="en-US" sz="47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69633" name="Picture 1" descr="C:\Users\Carol Hughes\AppData\Local\Temp\DSC_0001.JPG"/>
          <p:cNvPicPr>
            <a:picLocks noChangeAspect="1" noChangeArrowheads="1"/>
          </p:cNvPicPr>
          <p:nvPr/>
        </p:nvPicPr>
        <p:blipFill>
          <a:blip r:embed="rId2" cstate="print"/>
          <a:srcRect/>
          <a:stretch>
            <a:fillRect/>
          </a:stretch>
        </p:blipFill>
        <p:spPr bwMode="auto">
          <a:xfrm>
            <a:off x="0" y="548680"/>
            <a:ext cx="9144000" cy="5158781"/>
          </a:xfrm>
          <a:prstGeom prst="rect">
            <a:avLst/>
          </a:prstGeom>
          <a:noFill/>
        </p:spPr>
      </p:pic>
      <p:pic>
        <p:nvPicPr>
          <p:cNvPr id="7" name="Picture 2" descr="Maths at Home (KS1) - Goose Green Primary School"/>
          <p:cNvPicPr>
            <a:picLocks noChangeAspect="1" noChangeArrowheads="1"/>
          </p:cNvPicPr>
          <p:nvPr/>
        </p:nvPicPr>
        <p:blipFill>
          <a:blip r:embed="rId3" cstate="print"/>
          <a:srcRect/>
          <a:stretch>
            <a:fillRect/>
          </a:stretch>
        </p:blipFill>
        <p:spPr bwMode="auto">
          <a:xfrm>
            <a:off x="1" y="0"/>
            <a:ext cx="1080844" cy="548680"/>
          </a:xfrm>
          <a:prstGeom prst="rect">
            <a:avLst/>
          </a:prstGeom>
          <a:noFill/>
        </p:spPr>
      </p:pic>
      <p:sp>
        <p:nvSpPr>
          <p:cNvPr id="8" name="Rectangle 7"/>
          <p:cNvSpPr/>
          <p:nvPr/>
        </p:nvSpPr>
        <p:spPr>
          <a:xfrm>
            <a:off x="1115616" y="0"/>
            <a:ext cx="8028384"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Rectangle 8"/>
          <p:cNvSpPr/>
          <p:nvPr/>
        </p:nvSpPr>
        <p:spPr>
          <a:xfrm>
            <a:off x="0" y="5661248"/>
            <a:ext cx="9144000" cy="1169551"/>
          </a:xfrm>
          <a:prstGeom prst="rect">
            <a:avLst/>
          </a:prstGeom>
          <a:solidFill>
            <a:srgbClr val="FF0000"/>
          </a:solidFill>
          <a:ln w="57150">
            <a:solidFill>
              <a:schemeClr val="tx1"/>
            </a:solidFill>
          </a:ln>
        </p:spPr>
        <p:txBody>
          <a:bodyPr wrap="square" lIns="91440" tIns="45720" rIns="91440" bIns="45720">
            <a:spAutoFit/>
          </a:bodyPr>
          <a:lstStyle/>
          <a:p>
            <a:pPr algn="ctr"/>
            <a:r>
              <a:rPr lang="en-US" sz="3500" b="1" dirty="0" smtClean="0">
                <a:ln w="17780" cmpd="sng">
                  <a:solidFill>
                    <a:srgbClr val="FFFFFF"/>
                  </a:solidFill>
                  <a:prstDash val="solid"/>
                  <a:miter lim="800000"/>
                </a:ln>
                <a:solidFill>
                  <a:schemeClr val="bg1"/>
                </a:solidFill>
                <a:effectLst>
                  <a:outerShdw blurRad="50800" algn="tl" rotWithShape="0">
                    <a:srgbClr val="000000"/>
                  </a:outerShdw>
                </a:effectLst>
              </a:rPr>
              <a:t>Isobel</a:t>
            </a:r>
            <a:r>
              <a:rPr lang="en-US" sz="3500" b="1" dirty="0" smtClean="0">
                <a:ln w="17780" cmpd="sng">
                  <a:solidFill>
                    <a:srgbClr val="FFFFFF"/>
                  </a:solidFill>
                  <a:prstDash val="solid"/>
                  <a:miter lim="800000"/>
                </a:ln>
                <a:solidFill>
                  <a:schemeClr val="bg1"/>
                </a:solidFill>
                <a:effectLst>
                  <a:outerShdw blurRad="50800" algn="tl" rotWithShape="0">
                    <a:srgbClr val="000000"/>
                  </a:outerShdw>
                </a:effectLst>
              </a:rPr>
              <a:t> presenting her </a:t>
            </a:r>
            <a:r>
              <a:rPr lang="en-US" sz="3500" b="1" dirty="0" err="1" smtClean="0">
                <a:ln w="17780" cmpd="sng">
                  <a:solidFill>
                    <a:srgbClr val="FFFFFF"/>
                  </a:solidFill>
                  <a:prstDash val="solid"/>
                  <a:miter lim="800000"/>
                </a:ln>
                <a:solidFill>
                  <a:schemeClr val="bg1"/>
                </a:solidFill>
                <a:effectLst>
                  <a:outerShdw blurRad="50800" algn="tl" rotWithShape="0">
                    <a:srgbClr val="000000"/>
                  </a:outerShdw>
                </a:effectLst>
              </a:rPr>
              <a:t>maths</a:t>
            </a:r>
            <a:r>
              <a:rPr lang="en-US" sz="3500" b="1" dirty="0" smtClean="0">
                <a:ln w="17780" cmpd="sng">
                  <a:solidFill>
                    <a:srgbClr val="FFFFFF"/>
                  </a:solidFill>
                  <a:prstDash val="solid"/>
                  <a:miter lim="800000"/>
                </a:ln>
                <a:solidFill>
                  <a:schemeClr val="bg1"/>
                </a:solidFill>
                <a:effectLst>
                  <a:outerShdw blurRad="50800" algn="tl" rotWithShape="0">
                    <a:srgbClr val="000000"/>
                  </a:outerShdw>
                </a:effectLst>
              </a:rPr>
              <a:t> work beautifully today when solving these decimal sequences.</a:t>
            </a:r>
            <a:endParaRPr lang="en-US" sz="35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pic>
        <p:nvPicPr>
          <p:cNvPr id="10" name="Picture 2" descr="Maths at Home (KS1) - Goose Green Primary School"/>
          <p:cNvPicPr>
            <a:picLocks noChangeAspect="1" noChangeArrowheads="1"/>
          </p:cNvPicPr>
          <p:nvPr/>
        </p:nvPicPr>
        <p:blipFill>
          <a:blip r:embed="rId3" cstate="print"/>
          <a:srcRect/>
          <a:stretch>
            <a:fillRect/>
          </a:stretch>
        </p:blipFill>
        <p:spPr bwMode="auto">
          <a:xfrm>
            <a:off x="152401" y="152400"/>
            <a:ext cx="1080844" cy="548680"/>
          </a:xfrm>
          <a:prstGeom prst="rect">
            <a:avLst/>
          </a:prstGeom>
          <a:noFill/>
        </p:spPr>
      </p:pic>
      <p:sp>
        <p:nvSpPr>
          <p:cNvPr id="11" name="Rectangle 10"/>
          <p:cNvSpPr/>
          <p:nvPr/>
        </p:nvSpPr>
        <p:spPr>
          <a:xfrm>
            <a:off x="1268016" y="152400"/>
            <a:ext cx="8028384"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000">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C:\Users\Carol Hughes\AppData\Local\Temp\image2.jpeg"/>
          <p:cNvPicPr>
            <a:picLocks noChangeAspect="1" noChangeArrowheads="1"/>
          </p:cNvPicPr>
          <p:nvPr/>
        </p:nvPicPr>
        <p:blipFill>
          <a:blip r:embed="rId2" cstate="print"/>
          <a:srcRect/>
          <a:stretch>
            <a:fillRect/>
          </a:stretch>
        </p:blipFill>
        <p:spPr bwMode="auto">
          <a:xfrm rot="5400000">
            <a:off x="-858011" y="851925"/>
            <a:ext cx="6864085" cy="5148064"/>
          </a:xfrm>
          <a:prstGeom prst="rect">
            <a:avLst/>
          </a:prstGeom>
          <a:noFill/>
        </p:spPr>
      </p:pic>
      <p:pic>
        <p:nvPicPr>
          <p:cNvPr id="5" name="Picture 2" descr="Maths at Home (KS1) - Goose Green Primary School"/>
          <p:cNvPicPr>
            <a:picLocks noChangeAspect="1" noChangeArrowheads="1"/>
          </p:cNvPicPr>
          <p:nvPr/>
        </p:nvPicPr>
        <p:blipFill>
          <a:blip r:embed="rId3" cstate="print"/>
          <a:srcRect/>
          <a:stretch>
            <a:fillRect/>
          </a:stretch>
        </p:blipFill>
        <p:spPr bwMode="auto">
          <a:xfrm>
            <a:off x="1" y="0"/>
            <a:ext cx="1080844" cy="548680"/>
          </a:xfrm>
          <a:prstGeom prst="rect">
            <a:avLst/>
          </a:prstGeom>
          <a:noFill/>
        </p:spPr>
      </p:pic>
      <p:sp>
        <p:nvSpPr>
          <p:cNvPr id="6" name="Rectangle 5"/>
          <p:cNvSpPr/>
          <p:nvPr/>
        </p:nvSpPr>
        <p:spPr>
          <a:xfrm>
            <a:off x="1115616" y="0"/>
            <a:ext cx="8028384"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Rectangle 8"/>
          <p:cNvSpPr/>
          <p:nvPr/>
        </p:nvSpPr>
        <p:spPr>
          <a:xfrm>
            <a:off x="5364088" y="692696"/>
            <a:ext cx="3528392" cy="4708981"/>
          </a:xfrm>
          <a:prstGeom prst="rect">
            <a:avLst/>
          </a:prstGeom>
          <a:solidFill>
            <a:srgbClr val="FF0000"/>
          </a:solidFill>
          <a:ln w="57150">
            <a:solidFill>
              <a:schemeClr val="tx1"/>
            </a:solidFill>
          </a:ln>
        </p:spPr>
        <p:txBody>
          <a:bodyPr wrap="square" lIns="91440" tIns="45720" rIns="91440" bIns="45720">
            <a:spAutoFit/>
          </a:bodyPr>
          <a:lstStyle/>
          <a:p>
            <a:pPr algn="ctr"/>
            <a:r>
              <a:rPr lang="en-US" sz="5000" b="1" dirty="0" smtClean="0">
                <a:ln w="17780" cmpd="sng">
                  <a:solidFill>
                    <a:srgbClr val="FFFFFF"/>
                  </a:solidFill>
                  <a:prstDash val="solid"/>
                  <a:miter lim="800000"/>
                </a:ln>
                <a:solidFill>
                  <a:schemeClr val="bg1"/>
                </a:solidFill>
                <a:effectLst>
                  <a:outerShdw blurRad="50800" algn="tl" rotWithShape="0">
                    <a:srgbClr val="000000"/>
                  </a:outerShdw>
                </a:effectLst>
              </a:rPr>
              <a:t>Lily has been </a:t>
            </a:r>
            <a:r>
              <a:rPr lang="en-US" sz="5000" b="1" dirty="0" err="1" smtClean="0">
                <a:ln w="17780" cmpd="sng">
                  <a:solidFill>
                    <a:srgbClr val="FFFFFF"/>
                  </a:solidFill>
                  <a:prstDash val="solid"/>
                  <a:miter lim="800000"/>
                </a:ln>
                <a:solidFill>
                  <a:schemeClr val="bg1"/>
                </a:solidFill>
                <a:effectLst>
                  <a:outerShdw blurRad="50800" algn="tl" rotWithShape="0">
                    <a:srgbClr val="000000"/>
                  </a:outerShdw>
                </a:effectLst>
              </a:rPr>
              <a:t>practising</a:t>
            </a:r>
            <a:r>
              <a:rPr lang="en-US" sz="5000" b="1" dirty="0" smtClean="0">
                <a:ln w="17780" cmpd="sng">
                  <a:solidFill>
                    <a:srgbClr val="FFFFFF"/>
                  </a:solidFill>
                  <a:prstDash val="solid"/>
                  <a:miter lim="800000"/>
                </a:ln>
                <a:solidFill>
                  <a:schemeClr val="bg1"/>
                </a:solidFill>
                <a:effectLst>
                  <a:outerShdw blurRad="50800" algn="tl" rotWithShape="0">
                    <a:srgbClr val="000000"/>
                  </a:outerShdw>
                </a:effectLst>
              </a:rPr>
              <a:t> her calculations in </a:t>
            </a:r>
            <a:r>
              <a:rPr lang="en-US" sz="5000" b="1" dirty="0" err="1" smtClean="0">
                <a:ln w="17780" cmpd="sng">
                  <a:solidFill>
                    <a:srgbClr val="FFFFFF"/>
                  </a:solidFill>
                  <a:prstDash val="solid"/>
                  <a:miter lim="800000"/>
                </a:ln>
                <a:solidFill>
                  <a:schemeClr val="bg1"/>
                </a:solidFill>
                <a:effectLst>
                  <a:outerShdw blurRad="50800" algn="tl" rotWithShape="0">
                    <a:srgbClr val="000000"/>
                  </a:outerShdw>
                </a:effectLst>
              </a:rPr>
              <a:t>maths</a:t>
            </a:r>
            <a:r>
              <a:rPr lang="en-US" sz="5000" b="1" dirty="0" smtClean="0">
                <a:ln w="17780" cmpd="sng">
                  <a:solidFill>
                    <a:srgbClr val="FFFFFF"/>
                  </a:solidFill>
                  <a:prstDash val="solid"/>
                  <a:miter lim="800000"/>
                </a:ln>
                <a:solidFill>
                  <a:schemeClr val="bg1"/>
                </a:solidFill>
                <a:effectLst>
                  <a:outerShdw blurRad="50800" algn="tl" rotWithShape="0">
                    <a:srgbClr val="000000"/>
                  </a:outerShdw>
                </a:effectLst>
              </a:rPr>
              <a:t>.</a:t>
            </a:r>
            <a:endParaRPr lang="en-US" sz="50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1" y="0"/>
            <a:ext cx="1080844" cy="548680"/>
          </a:xfrm>
          <a:prstGeom prst="rect">
            <a:avLst/>
          </a:prstGeom>
          <a:noFill/>
        </p:spPr>
      </p:pic>
      <p:sp>
        <p:nvSpPr>
          <p:cNvPr id="3" name="Rectangle 2"/>
          <p:cNvSpPr/>
          <p:nvPr/>
        </p:nvSpPr>
        <p:spPr>
          <a:xfrm>
            <a:off x="1115616" y="0"/>
            <a:ext cx="8028384"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4577" name="Picture 1"/>
          <p:cNvPicPr>
            <a:picLocks noChangeAspect="1" noChangeArrowheads="1"/>
          </p:cNvPicPr>
          <p:nvPr/>
        </p:nvPicPr>
        <p:blipFill>
          <a:blip r:embed="rId3" cstate="print"/>
          <a:srcRect/>
          <a:stretch>
            <a:fillRect/>
          </a:stretch>
        </p:blipFill>
        <p:spPr bwMode="auto">
          <a:xfrm>
            <a:off x="0" y="620688"/>
            <a:ext cx="3822353" cy="6237312"/>
          </a:xfrm>
          <a:prstGeom prst="rect">
            <a:avLst/>
          </a:prstGeom>
          <a:noFill/>
          <a:ln w="9525">
            <a:noFill/>
            <a:miter lim="800000"/>
            <a:headEnd/>
            <a:tailEnd/>
          </a:ln>
        </p:spPr>
      </p:pic>
      <p:sp>
        <p:nvSpPr>
          <p:cNvPr id="5" name="Rectangle 4"/>
          <p:cNvSpPr/>
          <p:nvPr/>
        </p:nvSpPr>
        <p:spPr>
          <a:xfrm>
            <a:off x="3995936" y="692696"/>
            <a:ext cx="4896544" cy="3170099"/>
          </a:xfrm>
          <a:prstGeom prst="rect">
            <a:avLst/>
          </a:prstGeom>
          <a:solidFill>
            <a:srgbClr val="FF0000"/>
          </a:solidFill>
          <a:ln w="57150">
            <a:solidFill>
              <a:schemeClr val="tx1"/>
            </a:solidFill>
          </a:ln>
        </p:spPr>
        <p:txBody>
          <a:bodyPr wrap="square" lIns="91440" tIns="45720" rIns="91440" bIns="45720">
            <a:spAutoFit/>
          </a:bodyPr>
          <a:lstStyle/>
          <a:p>
            <a:pPr algn="ctr"/>
            <a:r>
              <a:rPr lang="en-US" sz="5000" b="1" dirty="0" smtClean="0">
                <a:ln w="17780" cmpd="sng">
                  <a:solidFill>
                    <a:srgbClr val="FFFFFF"/>
                  </a:solidFill>
                  <a:prstDash val="solid"/>
                  <a:miter lim="800000"/>
                </a:ln>
                <a:solidFill>
                  <a:schemeClr val="bg1"/>
                </a:solidFill>
                <a:effectLst>
                  <a:outerShdw blurRad="50800" algn="tl" rotWithShape="0">
                    <a:srgbClr val="000000"/>
                  </a:outerShdw>
                </a:effectLst>
              </a:rPr>
              <a:t>Toby has been </a:t>
            </a:r>
            <a:r>
              <a:rPr lang="en-US" sz="5000" b="1" dirty="0" err="1" smtClean="0">
                <a:ln w="17780" cmpd="sng">
                  <a:solidFill>
                    <a:srgbClr val="FFFFFF"/>
                  </a:solidFill>
                  <a:prstDash val="solid"/>
                  <a:miter lim="800000"/>
                </a:ln>
                <a:solidFill>
                  <a:schemeClr val="bg1"/>
                </a:solidFill>
                <a:effectLst>
                  <a:outerShdw blurRad="50800" algn="tl" rotWithShape="0">
                    <a:srgbClr val="000000"/>
                  </a:outerShdw>
                </a:effectLst>
              </a:rPr>
              <a:t>practising</a:t>
            </a:r>
            <a:r>
              <a:rPr lang="en-US" sz="5000" b="1" dirty="0" smtClean="0">
                <a:ln w="17780" cmpd="sng">
                  <a:solidFill>
                    <a:srgbClr val="FFFFFF"/>
                  </a:solidFill>
                  <a:prstDash val="solid"/>
                  <a:miter lim="800000"/>
                </a:ln>
                <a:solidFill>
                  <a:schemeClr val="bg1"/>
                </a:solidFill>
                <a:effectLst>
                  <a:outerShdw blurRad="50800" algn="tl" rotWithShape="0">
                    <a:srgbClr val="000000"/>
                  </a:outerShdw>
                </a:effectLst>
              </a:rPr>
              <a:t> his calculations in </a:t>
            </a:r>
            <a:r>
              <a:rPr lang="en-US" sz="5000" b="1" dirty="0" err="1" smtClean="0">
                <a:ln w="17780" cmpd="sng">
                  <a:solidFill>
                    <a:srgbClr val="FFFFFF"/>
                  </a:solidFill>
                  <a:prstDash val="solid"/>
                  <a:miter lim="800000"/>
                </a:ln>
                <a:solidFill>
                  <a:schemeClr val="bg1"/>
                </a:solidFill>
                <a:effectLst>
                  <a:outerShdw blurRad="50800" algn="tl" rotWithShape="0">
                    <a:srgbClr val="000000"/>
                  </a:outerShdw>
                </a:effectLst>
              </a:rPr>
              <a:t>maths</a:t>
            </a:r>
            <a:r>
              <a:rPr lang="en-US" sz="5000" b="1" dirty="0" smtClean="0">
                <a:ln w="17780" cmpd="sng">
                  <a:solidFill>
                    <a:srgbClr val="FFFFFF"/>
                  </a:solidFill>
                  <a:prstDash val="solid"/>
                  <a:miter lim="800000"/>
                </a:ln>
                <a:solidFill>
                  <a:schemeClr val="bg1"/>
                </a:solidFill>
                <a:effectLst>
                  <a:outerShdw blurRad="50800" algn="tl" rotWithShape="0">
                    <a:srgbClr val="000000"/>
                  </a:outerShdw>
                </a:effectLst>
              </a:rPr>
              <a:t>.</a:t>
            </a:r>
            <a:endParaRPr lang="en-US" sz="50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1" y="0"/>
            <a:ext cx="1080844" cy="548680"/>
          </a:xfrm>
          <a:prstGeom prst="rect">
            <a:avLst/>
          </a:prstGeom>
          <a:noFill/>
        </p:spPr>
      </p:pic>
      <p:sp>
        <p:nvSpPr>
          <p:cNvPr id="3" name="Rectangle 2"/>
          <p:cNvSpPr/>
          <p:nvPr/>
        </p:nvSpPr>
        <p:spPr>
          <a:xfrm>
            <a:off x="1115616" y="0"/>
            <a:ext cx="8028384"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74753" name="Picture 1"/>
          <p:cNvPicPr>
            <a:picLocks noChangeAspect="1" noChangeArrowheads="1"/>
          </p:cNvPicPr>
          <p:nvPr/>
        </p:nvPicPr>
        <p:blipFill>
          <a:blip r:embed="rId3" cstate="print"/>
          <a:srcRect/>
          <a:stretch>
            <a:fillRect/>
          </a:stretch>
        </p:blipFill>
        <p:spPr bwMode="auto">
          <a:xfrm>
            <a:off x="0" y="620688"/>
            <a:ext cx="5073014" cy="6237312"/>
          </a:xfrm>
          <a:prstGeom prst="rect">
            <a:avLst/>
          </a:prstGeom>
          <a:noFill/>
          <a:ln w="9525">
            <a:noFill/>
            <a:miter lim="800000"/>
            <a:headEnd/>
            <a:tailEnd/>
          </a:ln>
        </p:spPr>
      </p:pic>
      <p:sp>
        <p:nvSpPr>
          <p:cNvPr id="5" name="Rectangle 4"/>
          <p:cNvSpPr/>
          <p:nvPr/>
        </p:nvSpPr>
        <p:spPr>
          <a:xfrm>
            <a:off x="5292080" y="692696"/>
            <a:ext cx="3600400" cy="2862322"/>
          </a:xfrm>
          <a:prstGeom prst="rect">
            <a:avLst/>
          </a:prstGeom>
          <a:solidFill>
            <a:srgbClr val="FF0000"/>
          </a:solidFill>
          <a:ln w="57150">
            <a:solidFill>
              <a:schemeClr val="tx1"/>
            </a:solidFill>
          </a:ln>
        </p:spPr>
        <p:txBody>
          <a:bodyPr wrap="square" lIns="91440" tIns="45720" rIns="91440" bIns="45720">
            <a:spAutoFit/>
          </a:bodyPr>
          <a:lstStyle/>
          <a:p>
            <a:pPr algn="ctr"/>
            <a:r>
              <a:rPr lang="en-US" sz="3600" b="1" dirty="0" smtClean="0">
                <a:ln w="17780" cmpd="sng">
                  <a:solidFill>
                    <a:srgbClr val="FFFFFF"/>
                  </a:solidFill>
                  <a:prstDash val="solid"/>
                  <a:miter lim="800000"/>
                </a:ln>
                <a:solidFill>
                  <a:schemeClr val="bg1"/>
                </a:solidFill>
                <a:effectLst>
                  <a:outerShdw blurRad="50800" algn="tl" rotWithShape="0">
                    <a:srgbClr val="000000"/>
                  </a:outerShdw>
                </a:effectLst>
              </a:rPr>
              <a:t>Harvey has been thinking hard about how to calculate the ‘mean’ in </a:t>
            </a:r>
            <a:r>
              <a:rPr lang="en-US" sz="3600" b="1" dirty="0" err="1" smtClean="0">
                <a:ln w="17780" cmpd="sng">
                  <a:solidFill>
                    <a:srgbClr val="FFFFFF"/>
                  </a:solidFill>
                  <a:prstDash val="solid"/>
                  <a:miter lim="800000"/>
                </a:ln>
                <a:solidFill>
                  <a:schemeClr val="bg1"/>
                </a:solidFill>
                <a:effectLst>
                  <a:outerShdw blurRad="50800" algn="tl" rotWithShape="0">
                    <a:srgbClr val="000000"/>
                  </a:outerShdw>
                </a:effectLst>
              </a:rPr>
              <a:t>maths</a:t>
            </a:r>
            <a:r>
              <a:rPr lang="en-US" sz="3600" b="1" dirty="0" smtClean="0">
                <a:ln w="17780" cmpd="sng">
                  <a:solidFill>
                    <a:srgbClr val="FFFFFF"/>
                  </a:solidFill>
                  <a:prstDash val="solid"/>
                  <a:miter lim="800000"/>
                </a:ln>
                <a:solidFill>
                  <a:schemeClr val="bg1"/>
                </a:solidFill>
                <a:effectLst>
                  <a:outerShdw blurRad="50800" algn="tl" rotWithShape="0">
                    <a:srgbClr val="000000"/>
                  </a:outerShdw>
                </a:effectLst>
              </a:rPr>
              <a:t>.</a:t>
            </a:r>
            <a:endParaRPr lang="en-US" sz="36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pic>
        <p:nvPicPr>
          <p:cNvPr id="74754" name="Picture 2"/>
          <p:cNvPicPr>
            <a:picLocks noChangeAspect="1" noChangeArrowheads="1"/>
          </p:cNvPicPr>
          <p:nvPr/>
        </p:nvPicPr>
        <p:blipFill>
          <a:blip r:embed="rId4" cstate="print"/>
          <a:srcRect/>
          <a:stretch>
            <a:fillRect/>
          </a:stretch>
        </p:blipFill>
        <p:spPr bwMode="auto">
          <a:xfrm>
            <a:off x="5580112" y="3717032"/>
            <a:ext cx="3034281" cy="2945904"/>
          </a:xfrm>
          <a:prstGeom prst="rect">
            <a:avLst/>
          </a:prstGeom>
          <a:noFill/>
          <a:ln w="9525">
            <a:noFill/>
            <a:miter lim="800000"/>
            <a:headEnd/>
            <a:tailEnd/>
          </a:ln>
        </p:spPr>
      </p:pic>
    </p:spTree>
  </p:cSld>
  <p:clrMapOvr>
    <a:masterClrMapping/>
  </p:clrMapOvr>
  <p:transition advClick="0" advTm="6068">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1" y="1"/>
            <a:ext cx="1043607" cy="476671"/>
          </a:xfrm>
          <a:prstGeom prst="rect">
            <a:avLst/>
          </a:prstGeom>
          <a:noFill/>
          <a:ln w="19050">
            <a:solidFill>
              <a:schemeClr val="tx1"/>
            </a:solidFill>
          </a:ln>
        </p:spPr>
      </p:pic>
      <p:sp>
        <p:nvSpPr>
          <p:cNvPr id="5" name="Rectangle 4"/>
          <p:cNvSpPr/>
          <p:nvPr/>
        </p:nvSpPr>
        <p:spPr>
          <a:xfrm>
            <a:off x="1043608" y="0"/>
            <a:ext cx="8100392"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8129" name="Rectangle 1"/>
          <p:cNvSpPr>
            <a:spLocks noChangeArrowheads="1"/>
          </p:cNvSpPr>
          <p:nvPr/>
        </p:nvSpPr>
        <p:spPr bwMode="auto">
          <a:xfrm>
            <a:off x="0" y="392034"/>
            <a:ext cx="9144000" cy="63555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200" b="1" i="1" u="sng" strike="noStrike" cap="none" normalizeH="0" baseline="0" dirty="0" smtClean="0">
                <a:ln>
                  <a:noFill/>
                </a:ln>
                <a:solidFill>
                  <a:srgbClr val="92D050"/>
                </a:solidFill>
                <a:effectLst/>
                <a:latin typeface="Calibri" pitchFamily="34" charset="0"/>
                <a:ea typeface="ＤＦ明朝体W5"/>
                <a:cs typeface="Times New Roman" pitchFamily="18" charset="0"/>
              </a:rPr>
              <a:t>Andy ‘Wimbledon Winner’ Murray </a:t>
            </a:r>
            <a:endParaRPr kumimoji="0" lang="en-GB"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       Sir Andrew Barron Murray OBE (professionally known as Andy Murray) Wimbledon winner 49 times and counting. Andy has one brother named Jamie; they are very close. Andy has been in several tournaments. He has also won Wimbledon several times in his career and has won records because of his achievements. The record holder and brilliant tennis player however has more to his life than playing tennis and winning records and all the usual things that celebrities do. Read on to find out about Andy’s life from his birth, to the current day …</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       Andy was born on the 15</a:t>
            </a:r>
            <a:r>
              <a:rPr kumimoji="0" lang="en-GB" sz="1100" b="0" i="0" u="none" strike="noStrike" cap="none" normalizeH="0" baseline="30000" dirty="0" smtClean="0">
                <a:ln>
                  <a:noFill/>
                </a:ln>
                <a:solidFill>
                  <a:schemeClr val="tx1"/>
                </a:solidFill>
                <a:effectLst/>
                <a:latin typeface="Calibri" pitchFamily="34" charset="0"/>
                <a:ea typeface="ＤＦ明朝体W5"/>
                <a:cs typeface="Times New Roman" pitchFamily="18" charset="0"/>
              </a:rPr>
              <a:t>th</a:t>
            </a: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 May 1987 in Glasgow, Scotland to William and Judy Murray. He got into the sport of tennis at the age of 3 when his mother took him regally to local courts to play. That was just the start of his career at this particular sport. Andy and his brother Jamie attended </a:t>
            </a:r>
            <a:r>
              <a:rPr kumimoji="0" lang="en-GB" sz="110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Dunblane</a:t>
            </a: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 Primary School. Unfortunately, it wasn’t the happiest of schooling because in 1996, Andy and Jamie were involved in the </a:t>
            </a:r>
            <a:r>
              <a:rPr kumimoji="0" lang="en-GB" sz="110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Dunblane</a:t>
            </a: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 School Massacre, when Thomas Hamilton ran into a classroom with a gun and shot 16 children and a teacher before shooting himself. Fortunately for Andy and Jamie, they took cover behind a table. </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       After the horrible event of 1996, Murray scored a major youth championship, when he won Florida’s Orange Bowl at the age of 12 in 1999.  When Andy Murray left High School in 2003, he had 0 qualifications and instead, wanted to train in Barcelona for tennis. In 2004, Andy became the world’s number 1 junior after winning the U.S Open Junior title. Later that year, he was named the BBC’s Young Sports Personality of The Year. Shortly after becoming the youngest British player to compete in the Davis Cup, Murray made his professional debut in April 2005. In 2006, with a new coach -Brad Gilbert- Murray beat top ranked Roger </a:t>
            </a:r>
            <a:r>
              <a:rPr kumimoji="0" lang="en-GB" sz="110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Federer</a:t>
            </a: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 in Round 2 of the Cincinnati Masters tournament. Also that year, he defeated Andy </a:t>
            </a:r>
            <a:r>
              <a:rPr kumimoji="0" lang="en-GB" sz="110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Roddick</a:t>
            </a: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 en route to winning the SAP Open for his first ATP title. In 2007, Andrew’s parents Judy and William divorced. Andy Murray himself said that they were just 2 completely different people and hadn’t been getting along for several months. He claimed a second straight SAP Open and also won the St. Petersburg Open to break the top 10 rankings.</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       When 2008 came around, Murray emerged in the tennis spotlight when he defeated Spanish sensation Rafael </a:t>
            </a:r>
            <a:r>
              <a:rPr kumimoji="0" lang="en-GB" sz="110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Nadal</a:t>
            </a: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 to reach the final of the 2008 U.S. Open before losing to Roger </a:t>
            </a:r>
            <a:r>
              <a:rPr kumimoji="0" lang="en-GB" sz="110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Federer</a:t>
            </a: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 He ascended down the score board to No. 2 in the world in 2009, and finished runner up at the Australian Open in both 2010 and 2011. </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In 2012, Murray made it into the Wimbledon Stadium final for the first time in his career with his semi final win over Jo-</a:t>
            </a:r>
            <a:r>
              <a:rPr kumimoji="0" lang="en-GB" sz="110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Wilfried</a:t>
            </a: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 Tsonga. Andy’s victory made Scotland and the whole of the United Kingdom proud – he was the first tennis pro from Great Britain to reach the Wimbledon final since 1938. However, Murray unfortunately lost to Roger </a:t>
            </a:r>
            <a:r>
              <a:rPr kumimoji="0" lang="en-GB" sz="110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Federer</a:t>
            </a: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 again. </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       Andy Murray avenged his Wimbledon loss at the 2012 Summer Olympic Games, held in London, where he beat </a:t>
            </a:r>
            <a:r>
              <a:rPr kumimoji="0" lang="en-GB" sz="110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Federer</a:t>
            </a: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 to take his first Olympic gold medal. That September, he continued to burn up the courts with an impressive run through the grand U.S. Open field. Murray scored a great victory over Novak </a:t>
            </a:r>
            <a:r>
              <a:rPr kumimoji="0" lang="en-GB" sz="110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Djorkovic</a:t>
            </a: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 in a tough five sets to clinch his first Grand Slam title, becoming the first player from the UK since 1977 (and the first British man since 1936) to win a Grand Slam singles tournament.</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In 2013, after losing to </a:t>
            </a:r>
            <a:r>
              <a:rPr kumimoji="0" lang="en-GB" sz="110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Djokovic</a:t>
            </a: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 at the 2013 Australian Open, Murray made history that summer by defeating the Serbian player to claim the Wimbledon men’s singles championship. He was the first British male to win the tournament in 77 years and the second Scottish-born player to win Wimbledon since Harold </a:t>
            </a:r>
            <a:r>
              <a:rPr kumimoji="0" lang="en-GB" sz="110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Mahony</a:t>
            </a: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 in 1896. Also that year, Andy underwent back surgery in September following his loss in the quarter finals of the U.S. open His performance was uneven for most of the 2014 season, though he made news by hiring former women’s champion </a:t>
            </a:r>
            <a:r>
              <a:rPr kumimoji="0" lang="en-GB" sz="110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Amelie</a:t>
            </a: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 </a:t>
            </a:r>
            <a:r>
              <a:rPr kumimoji="0" lang="en-GB" sz="110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Mauresmo</a:t>
            </a: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 to be his coach.</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       The Scottish player seemingly was back on track when he reached his fourth Australian Open final in early 2015. That March, he scored a career victory No. 500 while competing at the Miami Open. Murray followed with an impressive run at the 2015 French Open, battling back from a two set </a:t>
            </a:r>
            <a:r>
              <a:rPr kumimoji="0" lang="en-GB" sz="110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deflict</a:t>
            </a: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 in the semi finals before succumbing to </a:t>
            </a:r>
            <a:r>
              <a:rPr kumimoji="0" lang="en-GB" sz="110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Djokovic</a:t>
            </a: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 A few weeks later, he reached the semi finals of Wimbledon, but his hopes of advancing were stopped by the ageless </a:t>
            </a:r>
            <a:r>
              <a:rPr kumimoji="0" lang="en-GB" sz="110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Federer</a:t>
            </a:r>
            <a:r>
              <a:rPr kumimoji="0" lang="en-GB" sz="1100" b="0" i="0" u="none" strike="noStrike" cap="none" normalizeH="0" baseline="0" dirty="0" smtClean="0">
                <a:ln>
                  <a:noFill/>
                </a:ln>
                <a:solidFill>
                  <a:schemeClr val="tx1"/>
                </a:solidFill>
                <a:effectLst/>
                <a:latin typeface="Calibri" pitchFamily="34" charset="0"/>
                <a:ea typeface="ＤＦ明朝体W5"/>
                <a:cs typeface="Times New Roman" pitchFamily="18" charset="0"/>
              </a:rPr>
              <a:t>. Murray’s subsequent fourth round loss at the U.S. Open not only thwarted his last opportunity for a major title in 2015, it snapped his streak of consecutive appearances in a Grand Slam quarter final. To put 2015 to a close, Murray got married to Kim Sears and relaxed for a while.</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advClick="0" advTm="6255">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print"/>
          <a:srcRect/>
          <a:stretch>
            <a:fillRect/>
          </a:stretch>
        </p:blipFill>
        <p:spPr bwMode="auto">
          <a:xfrm>
            <a:off x="-1" y="0"/>
            <a:ext cx="4355977" cy="6858000"/>
          </a:xfrm>
          <a:prstGeom prst="rect">
            <a:avLst/>
          </a:prstGeom>
          <a:noFill/>
          <a:ln w="9525">
            <a:noFill/>
            <a:miter lim="800000"/>
            <a:headEnd/>
            <a:tailEnd/>
          </a:ln>
        </p:spPr>
      </p:pic>
      <p:pic>
        <p:nvPicPr>
          <p:cNvPr id="3" name="Picture 2" descr="Maths at Home (KS1) - Goose Green Primary School"/>
          <p:cNvPicPr>
            <a:picLocks noChangeAspect="1" noChangeArrowheads="1"/>
          </p:cNvPicPr>
          <p:nvPr/>
        </p:nvPicPr>
        <p:blipFill>
          <a:blip r:embed="rId3" cstate="print"/>
          <a:srcRect/>
          <a:stretch>
            <a:fillRect/>
          </a:stretch>
        </p:blipFill>
        <p:spPr bwMode="auto">
          <a:xfrm>
            <a:off x="1" y="0"/>
            <a:ext cx="1080844" cy="548680"/>
          </a:xfrm>
          <a:prstGeom prst="rect">
            <a:avLst/>
          </a:prstGeom>
          <a:noFill/>
        </p:spPr>
      </p:pic>
      <p:sp>
        <p:nvSpPr>
          <p:cNvPr id="4" name="Rectangle 3"/>
          <p:cNvSpPr/>
          <p:nvPr/>
        </p:nvSpPr>
        <p:spPr>
          <a:xfrm>
            <a:off x="1115616" y="0"/>
            <a:ext cx="8028384"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80899" name="Picture 3"/>
          <p:cNvPicPr>
            <a:picLocks noChangeAspect="1" noChangeArrowheads="1"/>
          </p:cNvPicPr>
          <p:nvPr/>
        </p:nvPicPr>
        <p:blipFill>
          <a:blip r:embed="rId4" cstate="print"/>
          <a:srcRect/>
          <a:stretch>
            <a:fillRect/>
          </a:stretch>
        </p:blipFill>
        <p:spPr bwMode="auto">
          <a:xfrm>
            <a:off x="4427984" y="476672"/>
            <a:ext cx="4716016" cy="5812490"/>
          </a:xfrm>
          <a:prstGeom prst="rect">
            <a:avLst/>
          </a:prstGeom>
          <a:noFill/>
          <a:ln w="9525">
            <a:noFill/>
            <a:miter lim="800000"/>
            <a:headEnd/>
            <a:tailEnd/>
          </a:ln>
        </p:spPr>
      </p:pic>
      <p:sp>
        <p:nvSpPr>
          <p:cNvPr id="8" name="Rectangle 7"/>
          <p:cNvSpPr/>
          <p:nvPr/>
        </p:nvSpPr>
        <p:spPr>
          <a:xfrm>
            <a:off x="4427984" y="5965448"/>
            <a:ext cx="4716016" cy="892552"/>
          </a:xfrm>
          <a:prstGeom prst="rect">
            <a:avLst/>
          </a:prstGeom>
          <a:solidFill>
            <a:srgbClr val="FF0000"/>
          </a:solidFill>
          <a:ln w="57150">
            <a:solidFill>
              <a:schemeClr val="tx1"/>
            </a:solidFill>
          </a:ln>
        </p:spPr>
        <p:txBody>
          <a:bodyPr wrap="square" lIns="91440" tIns="45720" rIns="91440" bIns="45720">
            <a:spAutoFit/>
          </a:bodyPr>
          <a:lstStyle/>
          <a:p>
            <a:pPr algn="ctr"/>
            <a:r>
              <a:rPr lang="en-US" sz="2600" b="1" dirty="0" smtClean="0">
                <a:ln w="17780" cmpd="sng">
                  <a:solidFill>
                    <a:srgbClr val="FFFFFF"/>
                  </a:solidFill>
                  <a:prstDash val="solid"/>
                  <a:miter lim="800000"/>
                </a:ln>
                <a:solidFill>
                  <a:schemeClr val="bg1"/>
                </a:solidFill>
                <a:effectLst>
                  <a:outerShdw blurRad="50800" algn="tl" rotWithShape="0">
                    <a:srgbClr val="000000"/>
                  </a:outerShdw>
                </a:effectLst>
              </a:rPr>
              <a:t>Cameron working hard on his decimal sequences</a:t>
            </a:r>
            <a:endParaRPr lang="en-US" sz="26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8000">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rot="16200000">
            <a:off x="310136" y="238546"/>
            <a:ext cx="1728192" cy="2348459"/>
          </a:xfrm>
          <a:prstGeom prst="rect">
            <a:avLst/>
          </a:prstGeom>
          <a:noFill/>
          <a:ln w="9525">
            <a:noFill/>
            <a:miter lim="800000"/>
            <a:headEnd/>
            <a:tailEnd/>
          </a:ln>
        </p:spPr>
      </p:pic>
      <p:pic>
        <p:nvPicPr>
          <p:cNvPr id="3" name="Picture 2" descr="Maths at Home (KS1) - Goose Green Primary School"/>
          <p:cNvPicPr>
            <a:picLocks noChangeAspect="1" noChangeArrowheads="1"/>
          </p:cNvPicPr>
          <p:nvPr/>
        </p:nvPicPr>
        <p:blipFill>
          <a:blip r:embed="rId3" cstate="print"/>
          <a:srcRect/>
          <a:stretch>
            <a:fillRect/>
          </a:stretch>
        </p:blipFill>
        <p:spPr bwMode="auto">
          <a:xfrm>
            <a:off x="1" y="0"/>
            <a:ext cx="1080844" cy="548680"/>
          </a:xfrm>
          <a:prstGeom prst="rect">
            <a:avLst/>
          </a:prstGeom>
          <a:noFill/>
        </p:spPr>
      </p:pic>
      <p:sp>
        <p:nvSpPr>
          <p:cNvPr id="4" name="Rectangle 3"/>
          <p:cNvSpPr/>
          <p:nvPr/>
        </p:nvSpPr>
        <p:spPr>
          <a:xfrm>
            <a:off x="1115616" y="0"/>
            <a:ext cx="8028384"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84995" name="Picture 3"/>
          <p:cNvPicPr>
            <a:picLocks noChangeAspect="1" noChangeArrowheads="1"/>
          </p:cNvPicPr>
          <p:nvPr/>
        </p:nvPicPr>
        <p:blipFill>
          <a:blip r:embed="rId4" cstate="print"/>
          <a:srcRect/>
          <a:stretch>
            <a:fillRect/>
          </a:stretch>
        </p:blipFill>
        <p:spPr bwMode="auto">
          <a:xfrm>
            <a:off x="4246107" y="476672"/>
            <a:ext cx="4897893" cy="6381328"/>
          </a:xfrm>
          <a:prstGeom prst="rect">
            <a:avLst/>
          </a:prstGeom>
          <a:noFill/>
          <a:ln w="9525">
            <a:noFill/>
            <a:miter lim="800000"/>
            <a:headEnd/>
            <a:tailEnd/>
          </a:ln>
        </p:spPr>
      </p:pic>
      <p:pic>
        <p:nvPicPr>
          <p:cNvPr id="84996" name="Picture 4"/>
          <p:cNvPicPr>
            <a:picLocks noChangeAspect="1" noChangeArrowheads="1"/>
          </p:cNvPicPr>
          <p:nvPr/>
        </p:nvPicPr>
        <p:blipFill>
          <a:blip r:embed="rId5" cstate="print"/>
          <a:srcRect/>
          <a:stretch>
            <a:fillRect/>
          </a:stretch>
        </p:blipFill>
        <p:spPr bwMode="auto">
          <a:xfrm rot="16200000">
            <a:off x="398208" y="1950671"/>
            <a:ext cx="1584177" cy="2380593"/>
          </a:xfrm>
          <a:prstGeom prst="rect">
            <a:avLst/>
          </a:prstGeom>
          <a:noFill/>
          <a:ln w="9525">
            <a:noFill/>
            <a:miter lim="800000"/>
            <a:headEnd/>
            <a:tailEnd/>
          </a:ln>
        </p:spPr>
      </p:pic>
      <p:pic>
        <p:nvPicPr>
          <p:cNvPr id="84997" name="Picture 5"/>
          <p:cNvPicPr>
            <a:picLocks noChangeAspect="1" noChangeArrowheads="1"/>
          </p:cNvPicPr>
          <p:nvPr/>
        </p:nvPicPr>
        <p:blipFill>
          <a:blip r:embed="rId6" cstate="print"/>
          <a:srcRect/>
          <a:stretch>
            <a:fillRect/>
          </a:stretch>
        </p:blipFill>
        <p:spPr bwMode="auto">
          <a:xfrm rot="16200000">
            <a:off x="515540" y="3489525"/>
            <a:ext cx="1308675" cy="2339752"/>
          </a:xfrm>
          <a:prstGeom prst="rect">
            <a:avLst/>
          </a:prstGeom>
          <a:noFill/>
          <a:ln w="9525">
            <a:noFill/>
            <a:miter lim="800000"/>
            <a:headEnd/>
            <a:tailEnd/>
          </a:ln>
        </p:spPr>
      </p:pic>
      <p:pic>
        <p:nvPicPr>
          <p:cNvPr id="84998" name="Picture 6"/>
          <p:cNvPicPr>
            <a:picLocks noChangeAspect="1" noChangeArrowheads="1"/>
          </p:cNvPicPr>
          <p:nvPr/>
        </p:nvPicPr>
        <p:blipFill>
          <a:blip r:embed="rId7" cstate="print"/>
          <a:srcRect/>
          <a:stretch>
            <a:fillRect/>
          </a:stretch>
        </p:blipFill>
        <p:spPr bwMode="auto">
          <a:xfrm rot="16200000">
            <a:off x="536817" y="4836399"/>
            <a:ext cx="1266118" cy="2339752"/>
          </a:xfrm>
          <a:prstGeom prst="rect">
            <a:avLst/>
          </a:prstGeom>
          <a:noFill/>
          <a:ln w="9525">
            <a:noFill/>
            <a:miter lim="800000"/>
            <a:headEnd/>
            <a:tailEnd/>
          </a:ln>
        </p:spPr>
      </p:pic>
      <p:sp>
        <p:nvSpPr>
          <p:cNvPr id="9" name="Rectangle 8"/>
          <p:cNvSpPr/>
          <p:nvPr/>
        </p:nvSpPr>
        <p:spPr>
          <a:xfrm>
            <a:off x="2483768" y="620688"/>
            <a:ext cx="1619672" cy="3293209"/>
          </a:xfrm>
          <a:prstGeom prst="rect">
            <a:avLst/>
          </a:prstGeom>
          <a:solidFill>
            <a:srgbClr val="FF0000"/>
          </a:solidFill>
          <a:ln w="57150">
            <a:solidFill>
              <a:schemeClr val="tx1"/>
            </a:solidFill>
          </a:ln>
        </p:spPr>
        <p:txBody>
          <a:bodyPr wrap="square" lIns="91440" tIns="45720" rIns="91440" bIns="45720">
            <a:spAutoFit/>
          </a:bodyPr>
          <a:lstStyle/>
          <a:p>
            <a:pPr algn="ctr"/>
            <a:r>
              <a:rPr lang="en-US" sz="2600" b="1" dirty="0" smtClean="0">
                <a:ln w="17780" cmpd="sng">
                  <a:solidFill>
                    <a:srgbClr val="FFFFFF"/>
                  </a:solidFill>
                  <a:prstDash val="solid"/>
                  <a:miter lim="800000"/>
                </a:ln>
                <a:solidFill>
                  <a:schemeClr val="bg1"/>
                </a:solidFill>
                <a:effectLst>
                  <a:outerShdw blurRad="50800" algn="tl" rotWithShape="0">
                    <a:srgbClr val="000000"/>
                  </a:outerShdw>
                </a:effectLst>
              </a:rPr>
              <a:t>Sophie has been working hard on all aspects of her </a:t>
            </a:r>
            <a:r>
              <a:rPr lang="en-US" sz="2600" b="1" dirty="0" err="1" smtClean="0">
                <a:ln w="17780" cmpd="sng">
                  <a:solidFill>
                    <a:srgbClr val="FFFFFF"/>
                  </a:solidFill>
                  <a:prstDash val="solid"/>
                  <a:miter lim="800000"/>
                </a:ln>
                <a:solidFill>
                  <a:schemeClr val="bg1"/>
                </a:solidFill>
                <a:effectLst>
                  <a:outerShdw blurRad="50800" algn="tl" rotWithShape="0">
                    <a:srgbClr val="000000"/>
                  </a:outerShdw>
                </a:effectLst>
              </a:rPr>
              <a:t>maths</a:t>
            </a:r>
            <a:r>
              <a:rPr lang="en-US" sz="2600" b="1" dirty="0" smtClean="0">
                <a:ln w="17780" cmpd="sng">
                  <a:solidFill>
                    <a:srgbClr val="FFFFFF"/>
                  </a:solidFill>
                  <a:prstDash val="solid"/>
                  <a:miter lim="800000"/>
                </a:ln>
                <a:solidFill>
                  <a:schemeClr val="bg1"/>
                </a:solidFill>
                <a:effectLst>
                  <a:outerShdw blurRad="50800" algn="tl" rotWithShape="0">
                    <a:srgbClr val="000000"/>
                  </a:outerShdw>
                </a:effectLst>
              </a:rPr>
              <a:t> this morning.</a:t>
            </a:r>
            <a:endParaRPr lang="en-US" sz="26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8000">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140968"/>
            <a:ext cx="9144000" cy="1754326"/>
          </a:xfrm>
          <a:prstGeom prst="rect">
            <a:avLst/>
          </a:prstGeom>
          <a:solidFill>
            <a:srgbClr val="FFFF00"/>
          </a:solidFill>
          <a:ln w="12700">
            <a:solidFill>
              <a:schemeClr val="tx1"/>
            </a:solidFill>
          </a:ln>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4818" name="Picture 2" descr="Stuck-at-Home Science | L.A. Parent"/>
          <p:cNvPicPr>
            <a:picLocks noChangeAspect="1" noChangeArrowheads="1"/>
          </p:cNvPicPr>
          <p:nvPr/>
        </p:nvPicPr>
        <p:blipFill>
          <a:blip r:embed="rId2" cstate="print"/>
          <a:srcRect/>
          <a:stretch>
            <a:fillRect/>
          </a:stretch>
        </p:blipFill>
        <p:spPr bwMode="auto">
          <a:xfrm>
            <a:off x="-1" y="0"/>
            <a:ext cx="9201651" cy="3068960"/>
          </a:xfrm>
          <a:prstGeom prst="rect">
            <a:avLst/>
          </a:prstGeom>
          <a:noFill/>
        </p:spPr>
      </p:pic>
    </p:spTree>
  </p:cSld>
  <p:clrMapOvr>
    <a:masterClrMapping/>
  </p:clrMapOvr>
  <p:transition advClick="0" advTm="6443">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5656" y="0"/>
            <a:ext cx="7668344"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4818" name="Picture 2" descr="Stuck-at-Home Science | L.A. Parent"/>
          <p:cNvPicPr>
            <a:picLocks noChangeAspect="1" noChangeArrowheads="1"/>
          </p:cNvPicPr>
          <p:nvPr/>
        </p:nvPicPr>
        <p:blipFill>
          <a:blip r:embed="rId2" cstate="print"/>
          <a:srcRect/>
          <a:stretch>
            <a:fillRect/>
          </a:stretch>
        </p:blipFill>
        <p:spPr bwMode="auto">
          <a:xfrm>
            <a:off x="1" y="0"/>
            <a:ext cx="1475656" cy="492165"/>
          </a:xfrm>
          <a:prstGeom prst="rect">
            <a:avLst/>
          </a:prstGeom>
          <a:noFill/>
        </p:spPr>
      </p:pic>
      <p:pic>
        <p:nvPicPr>
          <p:cNvPr id="6146" name="Picture 2"/>
          <p:cNvPicPr>
            <a:picLocks noChangeAspect="1" noChangeArrowheads="1"/>
          </p:cNvPicPr>
          <p:nvPr/>
        </p:nvPicPr>
        <p:blipFill>
          <a:blip r:embed="rId3" cstate="print"/>
          <a:srcRect/>
          <a:stretch>
            <a:fillRect/>
          </a:stretch>
        </p:blipFill>
        <p:spPr bwMode="auto">
          <a:xfrm>
            <a:off x="-1" y="476672"/>
            <a:ext cx="9144001" cy="6381328"/>
          </a:xfrm>
          <a:prstGeom prst="rect">
            <a:avLst/>
          </a:prstGeom>
          <a:noFill/>
          <a:ln w="9525">
            <a:noFill/>
            <a:miter lim="800000"/>
            <a:headEnd/>
            <a:tailEnd/>
          </a:ln>
        </p:spPr>
      </p:pic>
      <p:sp>
        <p:nvSpPr>
          <p:cNvPr id="5" name="Rectangle 4"/>
          <p:cNvSpPr/>
          <p:nvPr/>
        </p:nvSpPr>
        <p:spPr>
          <a:xfrm>
            <a:off x="6372200" y="476672"/>
            <a:ext cx="2771800" cy="2318777"/>
          </a:xfrm>
          <a:prstGeom prst="rect">
            <a:avLst/>
          </a:prstGeom>
          <a:solidFill>
            <a:srgbClr val="66FF66"/>
          </a:solidFill>
          <a:ln w="5715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Amy is ordering and matching the stages of human development in Science.</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6443">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2" cstate="print"/>
          <a:srcRect/>
          <a:stretch>
            <a:fillRect/>
          </a:stretch>
        </p:blipFill>
        <p:spPr bwMode="auto">
          <a:xfrm>
            <a:off x="0" y="0"/>
            <a:ext cx="9195949" cy="5805264"/>
          </a:xfrm>
          <a:prstGeom prst="rect">
            <a:avLst/>
          </a:prstGeom>
          <a:noFill/>
          <a:ln w="9525">
            <a:noFill/>
            <a:miter lim="800000"/>
            <a:headEnd/>
            <a:tailEnd/>
          </a:ln>
        </p:spPr>
      </p:pic>
      <p:sp>
        <p:nvSpPr>
          <p:cNvPr id="5" name="Rectangle 4"/>
          <p:cNvSpPr/>
          <p:nvPr/>
        </p:nvSpPr>
        <p:spPr>
          <a:xfrm>
            <a:off x="1475656" y="0"/>
            <a:ext cx="7668344"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 name="Picture 2" descr="Stuck-at-Home Science | L.A. Parent"/>
          <p:cNvPicPr>
            <a:picLocks noChangeAspect="1" noChangeArrowheads="1"/>
          </p:cNvPicPr>
          <p:nvPr/>
        </p:nvPicPr>
        <p:blipFill>
          <a:blip r:embed="rId3" cstate="print"/>
          <a:srcRect/>
          <a:stretch>
            <a:fillRect/>
          </a:stretch>
        </p:blipFill>
        <p:spPr bwMode="auto">
          <a:xfrm>
            <a:off x="1" y="0"/>
            <a:ext cx="1475656" cy="492165"/>
          </a:xfrm>
          <a:prstGeom prst="rect">
            <a:avLst/>
          </a:prstGeom>
          <a:noFill/>
        </p:spPr>
      </p:pic>
      <p:sp>
        <p:nvSpPr>
          <p:cNvPr id="7" name="Rectangle 6"/>
          <p:cNvSpPr/>
          <p:nvPr/>
        </p:nvSpPr>
        <p:spPr>
          <a:xfrm>
            <a:off x="0" y="5780782"/>
            <a:ext cx="9144000" cy="1077218"/>
          </a:xfrm>
          <a:prstGeom prst="rect">
            <a:avLst/>
          </a:prstGeom>
          <a:solidFill>
            <a:srgbClr val="66FF66"/>
          </a:solidFill>
          <a:ln w="57150">
            <a:solidFill>
              <a:schemeClr val="tx1"/>
            </a:solidFill>
          </a:ln>
        </p:spPr>
        <p:txBody>
          <a:bodyPr wrap="square" lIns="91440" tIns="45720" rIns="91440" bIns="45720">
            <a:spAutoFit/>
          </a:bodyPr>
          <a:lstStyle/>
          <a:p>
            <a:pPr algn="ct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Chloe </a:t>
            </a:r>
            <a:r>
              <a:rPr lang="en-US" sz="3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is </a:t>
            </a:r>
            <a:r>
              <a:rPr lang="en-US" sz="3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ordering and matching the stages of human development in Science.</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6443">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5656" y="0"/>
            <a:ext cx="7668344"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4818" name="Picture 2" descr="Stuck-at-Home Science | L.A. Parent"/>
          <p:cNvPicPr>
            <a:picLocks noChangeAspect="1" noChangeArrowheads="1"/>
          </p:cNvPicPr>
          <p:nvPr/>
        </p:nvPicPr>
        <p:blipFill>
          <a:blip r:embed="rId2" cstate="print"/>
          <a:srcRect/>
          <a:stretch>
            <a:fillRect/>
          </a:stretch>
        </p:blipFill>
        <p:spPr bwMode="auto">
          <a:xfrm>
            <a:off x="1" y="0"/>
            <a:ext cx="1475656" cy="492165"/>
          </a:xfrm>
          <a:prstGeom prst="rect">
            <a:avLst/>
          </a:prstGeom>
          <a:noFill/>
        </p:spPr>
      </p:pic>
      <p:pic>
        <p:nvPicPr>
          <p:cNvPr id="17409" name="Picture 1"/>
          <p:cNvPicPr>
            <a:picLocks noChangeAspect="1" noChangeArrowheads="1"/>
          </p:cNvPicPr>
          <p:nvPr/>
        </p:nvPicPr>
        <p:blipFill>
          <a:blip r:embed="rId3" cstate="print"/>
          <a:srcRect/>
          <a:stretch>
            <a:fillRect/>
          </a:stretch>
        </p:blipFill>
        <p:spPr bwMode="auto">
          <a:xfrm rot="16200000">
            <a:off x="1925620" y="-1376938"/>
            <a:ext cx="5292762" cy="9143999"/>
          </a:xfrm>
          <a:prstGeom prst="rect">
            <a:avLst/>
          </a:prstGeom>
          <a:noFill/>
          <a:ln w="9525">
            <a:noFill/>
            <a:miter lim="800000"/>
            <a:headEnd/>
            <a:tailEnd/>
          </a:ln>
        </p:spPr>
      </p:pic>
      <p:sp>
        <p:nvSpPr>
          <p:cNvPr id="5" name="Rectangle 4"/>
          <p:cNvSpPr/>
          <p:nvPr/>
        </p:nvSpPr>
        <p:spPr>
          <a:xfrm>
            <a:off x="0" y="5780782"/>
            <a:ext cx="9144000" cy="1077218"/>
          </a:xfrm>
          <a:prstGeom prst="rect">
            <a:avLst/>
          </a:prstGeom>
          <a:solidFill>
            <a:srgbClr val="66FF66"/>
          </a:solidFill>
          <a:ln w="57150">
            <a:solidFill>
              <a:schemeClr val="tx1"/>
            </a:solidFill>
          </a:ln>
        </p:spPr>
        <p:txBody>
          <a:bodyPr wrap="square" lIns="91440" tIns="45720" rIns="91440" bIns="45720">
            <a:spAutoFit/>
          </a:bodyPr>
          <a:lstStyle/>
          <a:p>
            <a:pPr algn="ct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Bethany </a:t>
            </a:r>
            <a:r>
              <a:rPr lang="en-US" sz="3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is </a:t>
            </a:r>
            <a:r>
              <a:rPr lang="en-US" sz="3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ordering and matching the stages of human development in Science.</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6443">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5656" y="0"/>
            <a:ext cx="7668344"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4818" name="Picture 2" descr="Stuck-at-Home Science | L.A. Parent"/>
          <p:cNvPicPr>
            <a:picLocks noChangeAspect="1" noChangeArrowheads="1"/>
          </p:cNvPicPr>
          <p:nvPr/>
        </p:nvPicPr>
        <p:blipFill>
          <a:blip r:embed="rId2" cstate="print"/>
          <a:srcRect/>
          <a:stretch>
            <a:fillRect/>
          </a:stretch>
        </p:blipFill>
        <p:spPr bwMode="auto">
          <a:xfrm>
            <a:off x="1" y="0"/>
            <a:ext cx="1475656" cy="492165"/>
          </a:xfrm>
          <a:prstGeom prst="rect">
            <a:avLst/>
          </a:prstGeom>
          <a:noFill/>
        </p:spPr>
      </p:pic>
      <p:pic>
        <p:nvPicPr>
          <p:cNvPr id="20481" name="Picture 1"/>
          <p:cNvPicPr>
            <a:picLocks noChangeAspect="1" noChangeArrowheads="1"/>
          </p:cNvPicPr>
          <p:nvPr/>
        </p:nvPicPr>
        <p:blipFill>
          <a:blip r:embed="rId3" cstate="print"/>
          <a:srcRect/>
          <a:stretch>
            <a:fillRect/>
          </a:stretch>
        </p:blipFill>
        <p:spPr bwMode="auto">
          <a:xfrm>
            <a:off x="0" y="476673"/>
            <a:ext cx="8019246" cy="6381328"/>
          </a:xfrm>
          <a:prstGeom prst="rect">
            <a:avLst/>
          </a:prstGeom>
          <a:noFill/>
          <a:ln w="9525">
            <a:noFill/>
            <a:miter lim="800000"/>
            <a:headEnd/>
            <a:tailEnd/>
          </a:ln>
        </p:spPr>
      </p:pic>
      <p:sp>
        <p:nvSpPr>
          <p:cNvPr id="5" name="Rectangle 4"/>
          <p:cNvSpPr/>
          <p:nvPr/>
        </p:nvSpPr>
        <p:spPr>
          <a:xfrm>
            <a:off x="7164288" y="548680"/>
            <a:ext cx="1979712" cy="4401205"/>
          </a:xfrm>
          <a:prstGeom prst="rect">
            <a:avLst/>
          </a:prstGeom>
          <a:solidFill>
            <a:srgbClr val="66FF66"/>
          </a:solidFill>
          <a:ln w="57150">
            <a:solidFill>
              <a:schemeClr val="tx1"/>
            </a:solidFill>
          </a:ln>
        </p:spPr>
        <p:txBody>
          <a:bodyPr wrap="square" lIns="91440" tIns="45720" rIns="91440" bIns="45720">
            <a:spAutoFit/>
          </a:bodyPr>
          <a:lstStyle/>
          <a:p>
            <a:pPr algn="ctr"/>
            <a:r>
              <a:rPr lang="en-U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Reuben’s line graph showing the difference between boys and girls growth as babies </a:t>
            </a: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 </a:t>
            </a: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Science.</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6443">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5656" y="0"/>
            <a:ext cx="7668344"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4818" name="Picture 2" descr="Stuck-at-Home Science | L.A. Parent"/>
          <p:cNvPicPr>
            <a:picLocks noChangeAspect="1" noChangeArrowheads="1"/>
          </p:cNvPicPr>
          <p:nvPr/>
        </p:nvPicPr>
        <p:blipFill>
          <a:blip r:embed="rId2" cstate="print"/>
          <a:srcRect/>
          <a:stretch>
            <a:fillRect/>
          </a:stretch>
        </p:blipFill>
        <p:spPr bwMode="auto">
          <a:xfrm>
            <a:off x="1" y="0"/>
            <a:ext cx="1475656" cy="492165"/>
          </a:xfrm>
          <a:prstGeom prst="rect">
            <a:avLst/>
          </a:prstGeom>
          <a:noFill/>
        </p:spPr>
      </p:pic>
      <p:pic>
        <p:nvPicPr>
          <p:cNvPr id="16385" name="Picture 1"/>
          <p:cNvPicPr>
            <a:picLocks noChangeAspect="1" noChangeArrowheads="1"/>
          </p:cNvPicPr>
          <p:nvPr/>
        </p:nvPicPr>
        <p:blipFill>
          <a:blip r:embed="rId3" cstate="print"/>
          <a:srcRect/>
          <a:stretch>
            <a:fillRect/>
          </a:stretch>
        </p:blipFill>
        <p:spPr bwMode="auto">
          <a:xfrm>
            <a:off x="0" y="548680"/>
            <a:ext cx="7956376" cy="6301731"/>
          </a:xfrm>
          <a:prstGeom prst="rect">
            <a:avLst/>
          </a:prstGeom>
          <a:noFill/>
          <a:ln w="9525">
            <a:noFill/>
            <a:miter lim="800000"/>
            <a:headEnd/>
            <a:tailEnd/>
          </a:ln>
        </p:spPr>
      </p:pic>
      <p:sp>
        <p:nvSpPr>
          <p:cNvPr id="5" name="Rectangle 4"/>
          <p:cNvSpPr/>
          <p:nvPr/>
        </p:nvSpPr>
        <p:spPr>
          <a:xfrm>
            <a:off x="7164288" y="548680"/>
            <a:ext cx="1979712" cy="4401205"/>
          </a:xfrm>
          <a:prstGeom prst="rect">
            <a:avLst/>
          </a:prstGeom>
          <a:solidFill>
            <a:srgbClr val="66FF66"/>
          </a:solidFill>
          <a:ln w="57150">
            <a:solidFill>
              <a:schemeClr val="tx1"/>
            </a:solidFill>
          </a:ln>
        </p:spPr>
        <p:txBody>
          <a:bodyPr wrap="square" lIns="91440" tIns="45720" rIns="91440" bIns="45720">
            <a:spAutoFit/>
          </a:bodyPr>
          <a:lstStyle/>
          <a:p>
            <a:pPr algn="ctr"/>
            <a:r>
              <a:rPr lang="en-U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Lucy’s line graph showing the difference between boys and girls growth as babies </a:t>
            </a: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 </a:t>
            </a: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Science.</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6443">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5656" y="0"/>
            <a:ext cx="7668344"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4818" name="Picture 2" descr="Stuck-at-Home Science | L.A. Parent"/>
          <p:cNvPicPr>
            <a:picLocks noChangeAspect="1" noChangeArrowheads="1"/>
          </p:cNvPicPr>
          <p:nvPr/>
        </p:nvPicPr>
        <p:blipFill>
          <a:blip r:embed="rId2" cstate="print"/>
          <a:srcRect/>
          <a:stretch>
            <a:fillRect/>
          </a:stretch>
        </p:blipFill>
        <p:spPr bwMode="auto">
          <a:xfrm>
            <a:off x="1" y="0"/>
            <a:ext cx="1475656" cy="492165"/>
          </a:xfrm>
          <a:prstGeom prst="rect">
            <a:avLst/>
          </a:prstGeom>
          <a:noFill/>
        </p:spPr>
      </p:pic>
      <p:pic>
        <p:nvPicPr>
          <p:cNvPr id="14337" name="Picture 1"/>
          <p:cNvPicPr>
            <a:picLocks noChangeAspect="1" noChangeArrowheads="1"/>
          </p:cNvPicPr>
          <p:nvPr/>
        </p:nvPicPr>
        <p:blipFill>
          <a:blip r:embed="rId3" cstate="print"/>
          <a:srcRect/>
          <a:stretch>
            <a:fillRect/>
          </a:stretch>
        </p:blipFill>
        <p:spPr bwMode="auto">
          <a:xfrm>
            <a:off x="0" y="548681"/>
            <a:ext cx="5595278" cy="6309320"/>
          </a:xfrm>
          <a:prstGeom prst="rect">
            <a:avLst/>
          </a:prstGeom>
          <a:noFill/>
          <a:ln w="9525">
            <a:noFill/>
            <a:miter lim="800000"/>
            <a:headEnd/>
            <a:tailEnd/>
          </a:ln>
        </p:spPr>
      </p:pic>
      <p:sp>
        <p:nvSpPr>
          <p:cNvPr id="5" name="Rectangle 4"/>
          <p:cNvSpPr/>
          <p:nvPr/>
        </p:nvSpPr>
        <p:spPr>
          <a:xfrm>
            <a:off x="5652120" y="3441680"/>
            <a:ext cx="3491880" cy="3416320"/>
          </a:xfrm>
          <a:prstGeom prst="rect">
            <a:avLst/>
          </a:prstGeom>
          <a:solidFill>
            <a:srgbClr val="66FF66"/>
          </a:solidFill>
          <a:ln w="57150">
            <a:solidFill>
              <a:schemeClr val="tx1"/>
            </a:solidFill>
          </a:ln>
        </p:spPr>
        <p:txBody>
          <a:bodyPr wrap="square" lIns="91440" tIns="45720" rIns="91440" bIns="45720">
            <a:spAutoFit/>
          </a:bodyPr>
          <a:lstStyle/>
          <a:p>
            <a:pPr algn="ctr"/>
            <a:r>
              <a:rPr lang="en-US" sz="2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Katie’s line graph showing the difference between boys and girls growth as babies </a:t>
            </a:r>
            <a:r>
              <a:rPr lang="en-US" sz="2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 Science.</a:t>
            </a:r>
          </a:p>
          <a:p>
            <a:pPr algn="ctr"/>
            <a:endParaRPr lang="en-US" sz="2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ctr"/>
            <a:r>
              <a:rPr lang="en-US" sz="2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Excellent presentation.</a:t>
            </a:r>
          </a:p>
          <a:p>
            <a:pPr algn="ctr"/>
            <a:endParaRPr lang="en-US" sz="2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ctr"/>
            <a:r>
              <a:rPr lang="en-US" sz="2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You’re rightly very proud of this!</a:t>
            </a:r>
            <a:endPar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4338" name="Picture 2"/>
          <p:cNvPicPr>
            <a:picLocks noChangeAspect="1" noChangeArrowheads="1"/>
          </p:cNvPicPr>
          <p:nvPr/>
        </p:nvPicPr>
        <p:blipFill>
          <a:blip r:embed="rId4" cstate="print"/>
          <a:srcRect/>
          <a:stretch>
            <a:fillRect/>
          </a:stretch>
        </p:blipFill>
        <p:spPr bwMode="auto">
          <a:xfrm>
            <a:off x="5940152" y="620688"/>
            <a:ext cx="2952328" cy="2654210"/>
          </a:xfrm>
          <a:prstGeom prst="rect">
            <a:avLst/>
          </a:prstGeom>
          <a:noFill/>
          <a:ln w="9525">
            <a:noFill/>
            <a:miter lim="800000"/>
            <a:headEnd/>
            <a:tailEnd/>
          </a:ln>
        </p:spPr>
      </p:pic>
    </p:spTree>
  </p:cSld>
  <p:clrMapOvr>
    <a:masterClrMapping/>
  </p:clrMapOvr>
  <p:transition advClick="0" advTm="6443">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5656" y="0"/>
            <a:ext cx="7668344"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4818" name="Picture 2" descr="Stuck-at-Home Science | L.A. Parent"/>
          <p:cNvPicPr>
            <a:picLocks noChangeAspect="1" noChangeArrowheads="1"/>
          </p:cNvPicPr>
          <p:nvPr/>
        </p:nvPicPr>
        <p:blipFill>
          <a:blip r:embed="rId2" cstate="print"/>
          <a:srcRect/>
          <a:stretch>
            <a:fillRect/>
          </a:stretch>
        </p:blipFill>
        <p:spPr bwMode="auto">
          <a:xfrm>
            <a:off x="1" y="0"/>
            <a:ext cx="1475656" cy="492165"/>
          </a:xfrm>
          <a:prstGeom prst="rect">
            <a:avLst/>
          </a:prstGeom>
          <a:noFill/>
        </p:spPr>
      </p:pic>
      <p:pic>
        <p:nvPicPr>
          <p:cNvPr id="12289" name="Picture 1"/>
          <p:cNvPicPr>
            <a:picLocks noChangeAspect="1" noChangeArrowheads="1"/>
          </p:cNvPicPr>
          <p:nvPr/>
        </p:nvPicPr>
        <p:blipFill>
          <a:blip r:embed="rId3" cstate="print"/>
          <a:srcRect/>
          <a:stretch>
            <a:fillRect/>
          </a:stretch>
        </p:blipFill>
        <p:spPr bwMode="auto">
          <a:xfrm>
            <a:off x="0" y="476672"/>
            <a:ext cx="8604448" cy="6391876"/>
          </a:xfrm>
          <a:prstGeom prst="rect">
            <a:avLst/>
          </a:prstGeom>
          <a:noFill/>
          <a:ln w="9525">
            <a:noFill/>
            <a:miter lim="800000"/>
            <a:headEnd/>
            <a:tailEnd/>
          </a:ln>
        </p:spPr>
      </p:pic>
      <p:sp>
        <p:nvSpPr>
          <p:cNvPr id="5" name="Rectangle 4"/>
          <p:cNvSpPr/>
          <p:nvPr/>
        </p:nvSpPr>
        <p:spPr>
          <a:xfrm>
            <a:off x="0" y="476672"/>
            <a:ext cx="9144000" cy="861774"/>
          </a:xfrm>
          <a:prstGeom prst="rect">
            <a:avLst/>
          </a:prstGeom>
          <a:solidFill>
            <a:srgbClr val="66FF66"/>
          </a:solidFill>
          <a:ln w="57150">
            <a:solidFill>
              <a:schemeClr val="tx1"/>
            </a:solidFill>
          </a:ln>
        </p:spPr>
        <p:txBody>
          <a:bodyPr wrap="square" lIns="91440" tIns="45720" rIns="91440" bIns="45720">
            <a:spAutoFit/>
          </a:bodyPr>
          <a:lstStyle/>
          <a:p>
            <a:pPr algn="ctr"/>
            <a:r>
              <a:rPr lang="en-US" sz="2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Zoe’s line graph showing the difference between boys and girls growth as babies </a:t>
            </a: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 </a:t>
            </a: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Science.</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6443">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1" y="1"/>
            <a:ext cx="1043607" cy="476671"/>
          </a:xfrm>
          <a:prstGeom prst="rect">
            <a:avLst/>
          </a:prstGeom>
          <a:noFill/>
          <a:ln w="19050">
            <a:solidFill>
              <a:schemeClr val="tx1"/>
            </a:solidFill>
          </a:ln>
        </p:spPr>
      </p:pic>
      <p:sp>
        <p:nvSpPr>
          <p:cNvPr id="5" name="Rectangle 4"/>
          <p:cNvSpPr/>
          <p:nvPr/>
        </p:nvSpPr>
        <p:spPr>
          <a:xfrm>
            <a:off x="1043608" y="0"/>
            <a:ext cx="8100392"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6" name="Picture 2"/>
          <p:cNvPicPr>
            <a:picLocks noChangeAspect="1" noChangeArrowheads="1"/>
          </p:cNvPicPr>
          <p:nvPr/>
        </p:nvPicPr>
        <p:blipFill>
          <a:blip r:embed="rId3" cstate="print"/>
          <a:srcRect/>
          <a:stretch>
            <a:fillRect/>
          </a:stretch>
        </p:blipFill>
        <p:spPr bwMode="auto">
          <a:xfrm>
            <a:off x="0" y="548680"/>
            <a:ext cx="7636280" cy="6309320"/>
          </a:xfrm>
          <a:prstGeom prst="rect">
            <a:avLst/>
          </a:prstGeom>
          <a:noFill/>
          <a:ln w="57150">
            <a:solidFill>
              <a:schemeClr val="tx1"/>
            </a:solidFill>
            <a:miter lim="800000"/>
            <a:headEnd/>
            <a:tailEnd/>
          </a:ln>
        </p:spPr>
      </p:pic>
      <p:sp>
        <p:nvSpPr>
          <p:cNvPr id="7" name="Rectangle 6"/>
          <p:cNvSpPr/>
          <p:nvPr/>
        </p:nvSpPr>
        <p:spPr>
          <a:xfrm>
            <a:off x="7740352" y="548680"/>
            <a:ext cx="1403648" cy="2215991"/>
          </a:xfrm>
          <a:prstGeom prst="rect">
            <a:avLst/>
          </a:prstGeom>
          <a:solidFill>
            <a:srgbClr val="FF0000"/>
          </a:solidFill>
          <a:ln w="57150">
            <a:solidFill>
              <a:schemeClr val="tx1"/>
            </a:solidFill>
          </a:ln>
        </p:spPr>
        <p:txBody>
          <a:bodyPr wrap="square" lIns="91440" tIns="45720" rIns="91440" bIns="45720">
            <a:spAutoFit/>
          </a:bodyPr>
          <a:lstStyle/>
          <a:p>
            <a:pPr algn="ctr"/>
            <a:r>
              <a:rPr lang="en-US" sz="23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Bethany focusing </a:t>
            </a:r>
          </a:p>
          <a:p>
            <a:pPr algn="ctr"/>
            <a:r>
              <a:rPr lang="en-US" sz="23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hard on her </a:t>
            </a:r>
          </a:p>
          <a:p>
            <a:pPr algn="ctr"/>
            <a:r>
              <a:rPr lang="en-US" sz="23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biography writing</a:t>
            </a:r>
            <a:endParaRPr lang="en-US" sz="23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255">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Carol Hughes\AppData\Local\Temp\DSC_0003.JPG"/>
          <p:cNvPicPr>
            <a:picLocks noChangeAspect="1" noChangeArrowheads="1"/>
          </p:cNvPicPr>
          <p:nvPr/>
        </p:nvPicPr>
        <p:blipFill>
          <a:blip r:embed="rId2" cstate="print"/>
          <a:srcRect/>
          <a:stretch>
            <a:fillRect/>
          </a:stretch>
        </p:blipFill>
        <p:spPr bwMode="auto">
          <a:xfrm rot="5400000">
            <a:off x="-1376573" y="1917540"/>
            <a:ext cx="6317034" cy="3563888"/>
          </a:xfrm>
          <a:prstGeom prst="rect">
            <a:avLst/>
          </a:prstGeom>
          <a:noFill/>
        </p:spPr>
      </p:pic>
      <p:sp>
        <p:nvSpPr>
          <p:cNvPr id="3" name="Rectangle 2"/>
          <p:cNvSpPr/>
          <p:nvPr/>
        </p:nvSpPr>
        <p:spPr>
          <a:xfrm>
            <a:off x="1475656" y="0"/>
            <a:ext cx="7668344"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 name="Picture 2" descr="Stuck-at-Home Science | L.A. Parent"/>
          <p:cNvPicPr>
            <a:picLocks noChangeAspect="1" noChangeArrowheads="1"/>
          </p:cNvPicPr>
          <p:nvPr/>
        </p:nvPicPr>
        <p:blipFill>
          <a:blip r:embed="rId3" cstate="print"/>
          <a:srcRect/>
          <a:stretch>
            <a:fillRect/>
          </a:stretch>
        </p:blipFill>
        <p:spPr bwMode="auto">
          <a:xfrm>
            <a:off x="1" y="0"/>
            <a:ext cx="1475656" cy="492165"/>
          </a:xfrm>
          <a:prstGeom prst="rect">
            <a:avLst/>
          </a:prstGeom>
          <a:noFill/>
        </p:spPr>
      </p:pic>
      <p:sp>
        <p:nvSpPr>
          <p:cNvPr id="5" name="Rectangle 4"/>
          <p:cNvSpPr/>
          <p:nvPr/>
        </p:nvSpPr>
        <p:spPr>
          <a:xfrm>
            <a:off x="3635896" y="548680"/>
            <a:ext cx="5508104" cy="5078313"/>
          </a:xfrm>
          <a:prstGeom prst="rect">
            <a:avLst/>
          </a:prstGeom>
          <a:solidFill>
            <a:srgbClr val="66FF66"/>
          </a:solidFill>
          <a:ln w="57150">
            <a:solidFill>
              <a:schemeClr val="tx1"/>
            </a:solidFill>
          </a:ln>
        </p:spPr>
        <p:txBody>
          <a:bodyPr wrap="square" lIns="91440" tIns="45720" rIns="91440" bIns="4572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Isobel’s line graph showing the difference between boys and girls growth as babies </a:t>
            </a: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 </a:t>
            </a: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Science.</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000">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Users\Carol Hughes\AppData\Local\Temp\image0.jpeg"/>
          <p:cNvPicPr>
            <a:picLocks noChangeAspect="1" noChangeArrowheads="1"/>
          </p:cNvPicPr>
          <p:nvPr/>
        </p:nvPicPr>
        <p:blipFill>
          <a:blip r:embed="rId2" cstate="print"/>
          <a:srcRect/>
          <a:stretch>
            <a:fillRect/>
          </a:stretch>
        </p:blipFill>
        <p:spPr bwMode="auto">
          <a:xfrm rot="5400000">
            <a:off x="-842967" y="957233"/>
            <a:ext cx="6743733" cy="5057800"/>
          </a:xfrm>
          <a:prstGeom prst="rect">
            <a:avLst/>
          </a:prstGeom>
          <a:noFill/>
        </p:spPr>
      </p:pic>
      <p:sp>
        <p:nvSpPr>
          <p:cNvPr id="7" name="Rectangle 6"/>
          <p:cNvSpPr/>
          <p:nvPr/>
        </p:nvSpPr>
        <p:spPr>
          <a:xfrm>
            <a:off x="1475656" y="0"/>
            <a:ext cx="7668344"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8" name="Picture 2" descr="Stuck-at-Home Science | L.A. Parent"/>
          <p:cNvPicPr>
            <a:picLocks noChangeAspect="1" noChangeArrowheads="1"/>
          </p:cNvPicPr>
          <p:nvPr/>
        </p:nvPicPr>
        <p:blipFill>
          <a:blip r:embed="rId3" cstate="print"/>
          <a:srcRect/>
          <a:stretch>
            <a:fillRect/>
          </a:stretch>
        </p:blipFill>
        <p:spPr bwMode="auto">
          <a:xfrm>
            <a:off x="1" y="0"/>
            <a:ext cx="1475656" cy="492165"/>
          </a:xfrm>
          <a:prstGeom prst="rect">
            <a:avLst/>
          </a:prstGeom>
          <a:noFill/>
        </p:spPr>
      </p:pic>
      <p:sp>
        <p:nvSpPr>
          <p:cNvPr id="9" name="Rectangle 8"/>
          <p:cNvSpPr/>
          <p:nvPr/>
        </p:nvSpPr>
        <p:spPr>
          <a:xfrm>
            <a:off x="5220072" y="548680"/>
            <a:ext cx="3923928" cy="5632311"/>
          </a:xfrm>
          <a:prstGeom prst="rect">
            <a:avLst/>
          </a:prstGeom>
          <a:solidFill>
            <a:srgbClr val="66FF66"/>
          </a:solidFill>
          <a:ln w="57150">
            <a:solidFill>
              <a:schemeClr val="tx1"/>
            </a:solidFill>
          </a:ln>
        </p:spPr>
        <p:txBody>
          <a:bodyPr wrap="square" lIns="91440" tIns="45720" rIns="91440" bIns="45720">
            <a:spAutoFit/>
          </a:bodyPr>
          <a:lstStyle/>
          <a:p>
            <a:pPr algn="ctr"/>
            <a:r>
              <a:rPr lang="en-US" sz="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Lily’s line graph showing the difference between boys and girls growth as babies </a:t>
            </a:r>
            <a:r>
              <a:rPr lang="en-US" sz="4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 </a:t>
            </a:r>
            <a:r>
              <a:rPr lang="en-US" sz="4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Science.</a:t>
            </a:r>
            <a:endParaRPr lang="en-US" sz="4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000">
    <p:wipe di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5656" y="0"/>
            <a:ext cx="7668344"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 name="Picture 2" descr="Stuck-at-Home Science | L.A. Parent"/>
          <p:cNvPicPr>
            <a:picLocks noChangeAspect="1" noChangeArrowheads="1"/>
          </p:cNvPicPr>
          <p:nvPr/>
        </p:nvPicPr>
        <p:blipFill>
          <a:blip r:embed="rId2" cstate="print"/>
          <a:srcRect/>
          <a:stretch>
            <a:fillRect/>
          </a:stretch>
        </p:blipFill>
        <p:spPr bwMode="auto">
          <a:xfrm>
            <a:off x="1" y="0"/>
            <a:ext cx="1475656" cy="492165"/>
          </a:xfrm>
          <a:prstGeom prst="rect">
            <a:avLst/>
          </a:prstGeom>
          <a:noFill/>
        </p:spPr>
      </p:pic>
      <p:pic>
        <p:nvPicPr>
          <p:cNvPr id="73730" name="Picture 2"/>
          <p:cNvPicPr>
            <a:picLocks noChangeAspect="1" noChangeArrowheads="1"/>
          </p:cNvPicPr>
          <p:nvPr/>
        </p:nvPicPr>
        <p:blipFill>
          <a:blip r:embed="rId3" cstate="print"/>
          <a:srcRect/>
          <a:stretch>
            <a:fillRect/>
          </a:stretch>
        </p:blipFill>
        <p:spPr bwMode="auto">
          <a:xfrm>
            <a:off x="-1" y="548680"/>
            <a:ext cx="4656879" cy="6309320"/>
          </a:xfrm>
          <a:prstGeom prst="rect">
            <a:avLst/>
          </a:prstGeom>
          <a:noFill/>
          <a:ln w="9525">
            <a:noFill/>
            <a:miter lim="800000"/>
            <a:headEnd/>
            <a:tailEnd/>
          </a:ln>
        </p:spPr>
      </p:pic>
      <p:sp>
        <p:nvSpPr>
          <p:cNvPr id="5" name="Rectangle 4"/>
          <p:cNvSpPr/>
          <p:nvPr/>
        </p:nvSpPr>
        <p:spPr>
          <a:xfrm>
            <a:off x="4788024" y="548680"/>
            <a:ext cx="4176464" cy="4939814"/>
          </a:xfrm>
          <a:prstGeom prst="rect">
            <a:avLst/>
          </a:prstGeom>
          <a:solidFill>
            <a:srgbClr val="66FF66"/>
          </a:solidFill>
          <a:ln w="57150">
            <a:solidFill>
              <a:schemeClr val="tx1"/>
            </a:solidFill>
          </a:ln>
        </p:spPr>
        <p:txBody>
          <a:bodyPr wrap="square" lIns="91440" tIns="45720" rIns="91440" bIns="45720">
            <a:spAutoFit/>
          </a:bodyPr>
          <a:lstStyle/>
          <a:p>
            <a:pPr algn="ctr"/>
            <a:r>
              <a:rPr lang="en-US" sz="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Toby’s line graph showing the difference between boys and girls growth as babies </a:t>
            </a:r>
            <a:r>
              <a:rPr lang="en-US" sz="4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 </a:t>
            </a:r>
            <a:r>
              <a:rPr lang="en-US" sz="4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Science.</a:t>
            </a:r>
            <a:endParaRPr lang="en-US" sz="4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000">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5656" y="0"/>
            <a:ext cx="7668344"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 name="Picture 2" descr="Stuck-at-Home Science | L.A. Parent"/>
          <p:cNvPicPr>
            <a:picLocks noChangeAspect="1" noChangeArrowheads="1"/>
          </p:cNvPicPr>
          <p:nvPr/>
        </p:nvPicPr>
        <p:blipFill>
          <a:blip r:embed="rId2" cstate="print"/>
          <a:srcRect/>
          <a:stretch>
            <a:fillRect/>
          </a:stretch>
        </p:blipFill>
        <p:spPr bwMode="auto">
          <a:xfrm>
            <a:off x="1" y="0"/>
            <a:ext cx="1475656" cy="492165"/>
          </a:xfrm>
          <a:prstGeom prst="rect">
            <a:avLst/>
          </a:prstGeom>
          <a:noFill/>
        </p:spPr>
      </p:pic>
      <p:pic>
        <p:nvPicPr>
          <p:cNvPr id="76801" name="Picture 1"/>
          <p:cNvPicPr>
            <a:picLocks noChangeAspect="1" noChangeArrowheads="1"/>
          </p:cNvPicPr>
          <p:nvPr/>
        </p:nvPicPr>
        <p:blipFill>
          <a:blip r:embed="rId3" cstate="print"/>
          <a:srcRect/>
          <a:stretch>
            <a:fillRect/>
          </a:stretch>
        </p:blipFill>
        <p:spPr bwMode="auto">
          <a:xfrm>
            <a:off x="0" y="476672"/>
            <a:ext cx="9182323" cy="5949280"/>
          </a:xfrm>
          <a:prstGeom prst="rect">
            <a:avLst/>
          </a:prstGeom>
          <a:noFill/>
          <a:ln w="9525">
            <a:noFill/>
            <a:miter lim="800000"/>
            <a:headEnd/>
            <a:tailEnd/>
          </a:ln>
        </p:spPr>
      </p:pic>
      <p:sp>
        <p:nvSpPr>
          <p:cNvPr id="5" name="Rectangle 4"/>
          <p:cNvSpPr/>
          <p:nvPr/>
        </p:nvSpPr>
        <p:spPr>
          <a:xfrm>
            <a:off x="0" y="5780782"/>
            <a:ext cx="9144000" cy="1077218"/>
          </a:xfrm>
          <a:prstGeom prst="rect">
            <a:avLst/>
          </a:prstGeom>
          <a:solidFill>
            <a:srgbClr val="66FF66"/>
          </a:solidFill>
          <a:ln w="57150">
            <a:solidFill>
              <a:schemeClr val="tx1"/>
            </a:solidFill>
          </a:ln>
        </p:spPr>
        <p:txBody>
          <a:bodyPr wrap="square" lIns="91440" tIns="45720" rIns="91440" bIns="45720">
            <a:spAutoFit/>
          </a:bodyPr>
          <a:lstStyle/>
          <a:p>
            <a:pPr algn="ct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Nelly </a:t>
            </a:r>
            <a:r>
              <a:rPr lang="en-US" sz="3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is </a:t>
            </a:r>
            <a:r>
              <a:rPr lang="en-US" sz="3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ordering and matching the stages of human development in Science.</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000">
    <p:wipe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5656" y="0"/>
            <a:ext cx="7668344"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 name="Picture 2" descr="Stuck-at-Home Science | L.A. Parent"/>
          <p:cNvPicPr>
            <a:picLocks noChangeAspect="1" noChangeArrowheads="1"/>
          </p:cNvPicPr>
          <p:nvPr/>
        </p:nvPicPr>
        <p:blipFill>
          <a:blip r:embed="rId2" cstate="print"/>
          <a:srcRect/>
          <a:stretch>
            <a:fillRect/>
          </a:stretch>
        </p:blipFill>
        <p:spPr bwMode="auto">
          <a:xfrm>
            <a:off x="1" y="0"/>
            <a:ext cx="1475656" cy="492165"/>
          </a:xfrm>
          <a:prstGeom prst="rect">
            <a:avLst/>
          </a:prstGeom>
          <a:noFill/>
        </p:spPr>
      </p:pic>
      <p:pic>
        <p:nvPicPr>
          <p:cNvPr id="75777" name="Picture 1"/>
          <p:cNvPicPr>
            <a:picLocks noChangeAspect="1" noChangeArrowheads="1"/>
          </p:cNvPicPr>
          <p:nvPr/>
        </p:nvPicPr>
        <p:blipFill>
          <a:blip r:embed="rId3" cstate="print"/>
          <a:srcRect/>
          <a:stretch>
            <a:fillRect/>
          </a:stretch>
        </p:blipFill>
        <p:spPr bwMode="auto">
          <a:xfrm>
            <a:off x="0" y="476671"/>
            <a:ext cx="9144000" cy="6418967"/>
          </a:xfrm>
          <a:prstGeom prst="rect">
            <a:avLst/>
          </a:prstGeom>
          <a:noFill/>
          <a:ln w="9525">
            <a:noFill/>
            <a:miter lim="800000"/>
            <a:headEnd/>
            <a:tailEnd/>
          </a:ln>
        </p:spPr>
      </p:pic>
      <p:sp>
        <p:nvSpPr>
          <p:cNvPr id="5" name="Rectangle 4"/>
          <p:cNvSpPr/>
          <p:nvPr/>
        </p:nvSpPr>
        <p:spPr>
          <a:xfrm>
            <a:off x="6228184" y="2060848"/>
            <a:ext cx="2915816" cy="4278094"/>
          </a:xfrm>
          <a:prstGeom prst="rect">
            <a:avLst/>
          </a:prstGeom>
          <a:solidFill>
            <a:srgbClr val="66FF66"/>
          </a:solidFill>
          <a:ln w="57150">
            <a:solidFill>
              <a:schemeClr val="tx1"/>
            </a:solidFill>
          </a:ln>
        </p:spPr>
        <p:txBody>
          <a:bodyPr wrap="square" lIns="91440" tIns="45720" rIns="91440" bIns="45720">
            <a:spAutoFit/>
          </a:bodyPr>
          <a:lstStyle/>
          <a:p>
            <a:pPr algn="ctr"/>
            <a:r>
              <a:rPr lang="en-US" sz="3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Nelly’s line graph showing the difference between boys and girls growth as babies </a:t>
            </a:r>
            <a:r>
              <a:rPr lang="en-US" sz="3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 </a:t>
            </a:r>
            <a:r>
              <a:rPr lang="en-US" sz="3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Science.</a:t>
            </a:r>
            <a:endParaRPr lang="en-US" sz="3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000">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srcRect/>
          <a:stretch>
            <a:fillRect/>
          </a:stretch>
        </p:blipFill>
        <p:spPr bwMode="auto">
          <a:xfrm>
            <a:off x="0" y="197557"/>
            <a:ext cx="9144000" cy="6660444"/>
          </a:xfrm>
          <a:prstGeom prst="rect">
            <a:avLst/>
          </a:prstGeom>
          <a:noFill/>
          <a:ln w="9525">
            <a:noFill/>
            <a:miter lim="800000"/>
            <a:headEnd/>
            <a:tailEnd/>
          </a:ln>
        </p:spPr>
      </p:pic>
      <p:sp>
        <p:nvSpPr>
          <p:cNvPr id="3" name="Rectangle 2"/>
          <p:cNvSpPr/>
          <p:nvPr/>
        </p:nvSpPr>
        <p:spPr>
          <a:xfrm>
            <a:off x="1475656" y="0"/>
            <a:ext cx="7668344"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 name="Picture 2" descr="Stuck-at-Home Science | L.A. Parent"/>
          <p:cNvPicPr>
            <a:picLocks noChangeAspect="1" noChangeArrowheads="1"/>
          </p:cNvPicPr>
          <p:nvPr/>
        </p:nvPicPr>
        <p:blipFill>
          <a:blip r:embed="rId3" cstate="print"/>
          <a:srcRect/>
          <a:stretch>
            <a:fillRect/>
          </a:stretch>
        </p:blipFill>
        <p:spPr bwMode="auto">
          <a:xfrm>
            <a:off x="1" y="0"/>
            <a:ext cx="1475656" cy="492165"/>
          </a:xfrm>
          <a:prstGeom prst="rect">
            <a:avLst/>
          </a:prstGeom>
          <a:noFill/>
        </p:spPr>
      </p:pic>
      <p:sp>
        <p:nvSpPr>
          <p:cNvPr id="5" name="Rectangle 4"/>
          <p:cNvSpPr/>
          <p:nvPr/>
        </p:nvSpPr>
        <p:spPr>
          <a:xfrm>
            <a:off x="2123728" y="548680"/>
            <a:ext cx="7020272" cy="861774"/>
          </a:xfrm>
          <a:prstGeom prst="rect">
            <a:avLst/>
          </a:prstGeom>
          <a:solidFill>
            <a:srgbClr val="66FF66"/>
          </a:solidFill>
          <a:ln w="57150">
            <a:solidFill>
              <a:schemeClr val="tx1"/>
            </a:solidFill>
          </a:ln>
        </p:spPr>
        <p:txBody>
          <a:bodyPr wrap="square" lIns="91440" tIns="45720" rIns="91440" bIns="45720">
            <a:spAutoFit/>
          </a:bodyPr>
          <a:lstStyle/>
          <a:p>
            <a:pPr algn="ctr"/>
            <a:r>
              <a:rPr lang="en-US" sz="2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Isla’s creating her line graph showing the difference between boys and girls growth as babies </a:t>
            </a: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 </a:t>
            </a: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Science.</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000">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0" name="Picture 2"/>
          <p:cNvPicPr>
            <a:picLocks noChangeAspect="1" noChangeArrowheads="1"/>
          </p:cNvPicPr>
          <p:nvPr/>
        </p:nvPicPr>
        <p:blipFill>
          <a:blip r:embed="rId2" cstate="print"/>
          <a:srcRect/>
          <a:stretch>
            <a:fillRect/>
          </a:stretch>
        </p:blipFill>
        <p:spPr bwMode="auto">
          <a:xfrm>
            <a:off x="0" y="620688"/>
            <a:ext cx="4139952" cy="623731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4211961" y="692696"/>
            <a:ext cx="4932040" cy="6165304"/>
          </a:xfrm>
          <a:prstGeom prst="rect">
            <a:avLst/>
          </a:prstGeom>
          <a:noFill/>
          <a:ln w="9525">
            <a:noFill/>
            <a:miter lim="800000"/>
            <a:headEnd/>
            <a:tailEnd/>
          </a:ln>
        </p:spPr>
      </p:pic>
      <p:sp>
        <p:nvSpPr>
          <p:cNvPr id="6" name="Rectangle 5"/>
          <p:cNvSpPr/>
          <p:nvPr/>
        </p:nvSpPr>
        <p:spPr>
          <a:xfrm>
            <a:off x="0" y="6242447"/>
            <a:ext cx="9144000" cy="615553"/>
          </a:xfrm>
          <a:prstGeom prst="rect">
            <a:avLst/>
          </a:prstGeom>
          <a:solidFill>
            <a:schemeClr val="accent5">
              <a:lumMod val="40000"/>
              <a:lumOff val="60000"/>
            </a:schemeClr>
          </a:solidFill>
          <a:ln w="28575">
            <a:solidFill>
              <a:schemeClr val="tx1"/>
            </a:solidFill>
          </a:ln>
        </p:spPr>
        <p:txBody>
          <a:bodyPr wrap="square" lIns="91440" tIns="45720" rIns="91440" bIns="45720">
            <a:spAutoFit/>
          </a:bodyPr>
          <a:lstStyle/>
          <a:p>
            <a:pPr algn="ctr"/>
            <a:r>
              <a:rPr lang="en-US" sz="3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Bethany’s yoga and reading to start her day.</a:t>
            </a:r>
            <a:endParaRPr lang="en-US" sz="3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5928">
    <p:wipe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33485"/>
            <a:ext cx="2051720" cy="6824516"/>
          </a:xfrm>
          <a:prstGeom prst="rect">
            <a:avLst/>
          </a:prstGeom>
          <a:noFill/>
          <a:ln w="9525">
            <a:noFill/>
            <a:miter lim="800000"/>
            <a:headEnd/>
            <a:tailEnd/>
          </a:ln>
        </p:spPr>
      </p:pic>
      <p:sp>
        <p:nvSpPr>
          <p:cNvPr id="4" name="Rectangle 3"/>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Rectangle 4"/>
          <p:cNvSpPr/>
          <p:nvPr/>
        </p:nvSpPr>
        <p:spPr>
          <a:xfrm>
            <a:off x="2051720" y="692696"/>
            <a:ext cx="7092280" cy="4093428"/>
          </a:xfrm>
          <a:prstGeom prst="rect">
            <a:avLst/>
          </a:prstGeom>
          <a:solidFill>
            <a:schemeClr val="accent5">
              <a:lumMod val="40000"/>
              <a:lumOff val="60000"/>
            </a:schemeClr>
          </a:solidFill>
          <a:ln w="28575">
            <a:solidFill>
              <a:schemeClr val="tx1"/>
            </a:solidFill>
          </a:ln>
        </p:spPr>
        <p:txBody>
          <a:bodyPr wrap="square" lIns="91440" tIns="45720" rIns="91440" bIns="45720">
            <a:spAutoFit/>
          </a:bodyPr>
          <a:lstStyle/>
          <a:p>
            <a:pPr algn="ctr"/>
            <a:r>
              <a:rPr lang="en-US" sz="5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Bethany tries out her brother’s skateboard.</a:t>
            </a:r>
          </a:p>
          <a:p>
            <a:pPr algn="ctr"/>
            <a:endParaRPr lang="en-US" sz="5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ctr"/>
            <a:r>
              <a:rPr lang="en-US" sz="5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Keep that balance Bethany!</a:t>
            </a:r>
            <a:endParaRPr lang="en-US" sz="5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5928">
    <p:wipe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7169" name="Picture 1" descr="C:\Users\Carol Hughes\AppData\Local\Temp\DSC_0004.JPG"/>
          <p:cNvPicPr>
            <a:picLocks noChangeAspect="1" noChangeArrowheads="1"/>
          </p:cNvPicPr>
          <p:nvPr/>
        </p:nvPicPr>
        <p:blipFill>
          <a:blip r:embed="rId2" cstate="print"/>
          <a:srcRect/>
          <a:stretch>
            <a:fillRect/>
          </a:stretch>
        </p:blipFill>
        <p:spPr bwMode="auto">
          <a:xfrm rot="5400000">
            <a:off x="-1024723" y="1693325"/>
            <a:ext cx="6189398" cy="4139952"/>
          </a:xfrm>
          <a:prstGeom prst="rect">
            <a:avLst/>
          </a:prstGeom>
          <a:noFill/>
        </p:spPr>
      </p:pic>
      <p:sp>
        <p:nvSpPr>
          <p:cNvPr id="4" name="Rectangle 3"/>
          <p:cNvSpPr/>
          <p:nvPr/>
        </p:nvSpPr>
        <p:spPr>
          <a:xfrm>
            <a:off x="7055768" y="692696"/>
            <a:ext cx="2088232" cy="3231654"/>
          </a:xfrm>
          <a:prstGeom prst="rect">
            <a:avLst/>
          </a:prstGeom>
          <a:solidFill>
            <a:schemeClr val="accent5">
              <a:lumMod val="40000"/>
              <a:lumOff val="60000"/>
            </a:schemeClr>
          </a:solidFill>
          <a:ln w="28575">
            <a:solidFill>
              <a:schemeClr val="tx1"/>
            </a:solidFill>
          </a:ln>
        </p:spPr>
        <p:txBody>
          <a:bodyPr wrap="square" lIns="91440" tIns="45720" rIns="91440" bIns="45720">
            <a:spAutoFit/>
          </a:bodyPr>
          <a:lstStyle/>
          <a:p>
            <a:pPr algn="ctr"/>
            <a:r>
              <a:rPr lang="en-US" sz="3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Isobel’s been making some chocolate brownies!</a:t>
            </a:r>
            <a:endParaRPr lang="en-US" sz="3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171" name="AutoShape 3" descr="Image previe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7172" name="Picture 4" descr="C:\Users\Carol Hughes\AppData\Local\Temp\DSC_0007.JPG"/>
          <p:cNvPicPr>
            <a:picLocks noChangeAspect="1" noChangeArrowheads="1"/>
          </p:cNvPicPr>
          <p:nvPr/>
        </p:nvPicPr>
        <p:blipFill>
          <a:blip r:embed="rId3" cstate="print"/>
          <a:srcRect/>
          <a:stretch>
            <a:fillRect/>
          </a:stretch>
        </p:blipFill>
        <p:spPr bwMode="auto">
          <a:xfrm rot="5400000">
            <a:off x="3155046" y="1749610"/>
            <a:ext cx="4850131" cy="2736304"/>
          </a:xfrm>
          <a:prstGeom prst="rect">
            <a:avLst/>
          </a:prstGeom>
          <a:noFill/>
        </p:spPr>
      </p:pic>
      <p:pic>
        <p:nvPicPr>
          <p:cNvPr id="7173" name="Picture 5" descr="C:\Users\Carol Hughes\AppData\Local\Temp\DSC_0005.JPG"/>
          <p:cNvPicPr>
            <a:picLocks noChangeAspect="1" noChangeArrowheads="1"/>
          </p:cNvPicPr>
          <p:nvPr/>
        </p:nvPicPr>
        <p:blipFill>
          <a:blip r:embed="rId4" cstate="print"/>
          <a:srcRect/>
          <a:stretch>
            <a:fillRect/>
          </a:stretch>
        </p:blipFill>
        <p:spPr bwMode="auto">
          <a:xfrm rot="5400000">
            <a:off x="6717991" y="4595377"/>
            <a:ext cx="2708918" cy="1528293"/>
          </a:xfrm>
          <a:prstGeom prst="rect">
            <a:avLst/>
          </a:prstGeom>
          <a:noFill/>
        </p:spPr>
      </p:pic>
    </p:spTree>
  </p:cSld>
  <p:clrMapOvr>
    <a:masterClrMapping/>
  </p:clrMapOvr>
  <p:transition advClick="0" advTm="5928">
    <p:wipe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2" cstate="print"/>
          <a:srcRect/>
          <a:stretch>
            <a:fillRect/>
          </a:stretch>
        </p:blipFill>
        <p:spPr bwMode="auto">
          <a:xfrm>
            <a:off x="0" y="0"/>
            <a:ext cx="4716016" cy="6214455"/>
          </a:xfrm>
          <a:prstGeom prst="rect">
            <a:avLst/>
          </a:prstGeom>
          <a:noFill/>
          <a:ln w="9525">
            <a:noFill/>
            <a:miter lim="800000"/>
            <a:headEnd/>
            <a:tailEnd/>
          </a:ln>
        </p:spPr>
      </p:pic>
      <p:pic>
        <p:nvPicPr>
          <p:cNvPr id="6146" name="Picture 2"/>
          <p:cNvPicPr>
            <a:picLocks noChangeAspect="1" noChangeArrowheads="1"/>
          </p:cNvPicPr>
          <p:nvPr/>
        </p:nvPicPr>
        <p:blipFill>
          <a:blip r:embed="rId3" cstate="print"/>
          <a:srcRect/>
          <a:stretch>
            <a:fillRect/>
          </a:stretch>
        </p:blipFill>
        <p:spPr bwMode="auto">
          <a:xfrm>
            <a:off x="4539819" y="0"/>
            <a:ext cx="4604181" cy="6165304"/>
          </a:xfrm>
          <a:prstGeom prst="rect">
            <a:avLst/>
          </a:prstGeom>
          <a:noFill/>
          <a:ln w="9525">
            <a:noFill/>
            <a:miter lim="800000"/>
            <a:headEnd/>
            <a:tailEnd/>
          </a:ln>
        </p:spPr>
      </p:pic>
      <p:sp>
        <p:nvSpPr>
          <p:cNvPr id="6" name="Rectangle 5"/>
          <p:cNvSpPr/>
          <p:nvPr/>
        </p:nvSpPr>
        <p:spPr>
          <a:xfrm>
            <a:off x="0" y="5842337"/>
            <a:ext cx="9144000" cy="1015663"/>
          </a:xfrm>
          <a:prstGeom prst="rect">
            <a:avLst/>
          </a:prstGeom>
          <a:solidFill>
            <a:schemeClr val="accent5">
              <a:lumMod val="40000"/>
              <a:lumOff val="60000"/>
            </a:schemeClr>
          </a:solidFill>
          <a:ln w="28575">
            <a:solidFill>
              <a:schemeClr val="tx1"/>
            </a:solidFill>
          </a:ln>
        </p:spPr>
        <p:txBody>
          <a:bodyPr wrap="square" lIns="91440" tIns="45720" rIns="91440" bIns="45720">
            <a:spAutoFit/>
          </a:bodyPr>
          <a:lstStyle/>
          <a:p>
            <a:pPr algn="ctr"/>
            <a:r>
              <a:rPr lang="en-US" sz="3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Katie and Lucy have been writing letters to the locals to give them a morale boost.</a:t>
            </a:r>
            <a:endParaRPr lang="en-US" sz="3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Rectangle 7"/>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5928">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1" y="1"/>
            <a:ext cx="1043607" cy="476671"/>
          </a:xfrm>
          <a:prstGeom prst="rect">
            <a:avLst/>
          </a:prstGeom>
          <a:noFill/>
          <a:ln w="19050">
            <a:solidFill>
              <a:schemeClr val="tx1"/>
            </a:solidFill>
          </a:ln>
        </p:spPr>
      </p:pic>
      <p:sp>
        <p:nvSpPr>
          <p:cNvPr id="5" name="Rectangle 4"/>
          <p:cNvSpPr/>
          <p:nvPr/>
        </p:nvSpPr>
        <p:spPr>
          <a:xfrm>
            <a:off x="1043608" y="0"/>
            <a:ext cx="8100392"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122" name="Picture 2"/>
          <p:cNvPicPr>
            <a:picLocks noChangeAspect="1" noChangeArrowheads="1"/>
          </p:cNvPicPr>
          <p:nvPr/>
        </p:nvPicPr>
        <p:blipFill>
          <a:blip r:embed="rId3" cstate="print"/>
          <a:srcRect/>
          <a:stretch>
            <a:fillRect/>
          </a:stretch>
        </p:blipFill>
        <p:spPr bwMode="auto">
          <a:xfrm>
            <a:off x="-1" y="476672"/>
            <a:ext cx="5540989" cy="6381328"/>
          </a:xfrm>
          <a:prstGeom prst="rect">
            <a:avLst/>
          </a:prstGeom>
          <a:noFill/>
          <a:ln w="9525">
            <a:noFill/>
            <a:miter lim="800000"/>
            <a:headEnd/>
            <a:tailEnd/>
          </a:ln>
        </p:spPr>
      </p:pic>
      <p:sp>
        <p:nvSpPr>
          <p:cNvPr id="7" name="Rectangle 6"/>
          <p:cNvSpPr/>
          <p:nvPr/>
        </p:nvSpPr>
        <p:spPr>
          <a:xfrm>
            <a:off x="5580112" y="548680"/>
            <a:ext cx="3563888" cy="5478423"/>
          </a:xfrm>
          <a:prstGeom prst="rect">
            <a:avLst/>
          </a:prstGeom>
          <a:solidFill>
            <a:srgbClr val="FF0000"/>
          </a:solidFill>
          <a:ln w="57150">
            <a:solidFill>
              <a:schemeClr val="tx1"/>
            </a:solidFill>
          </a:ln>
        </p:spPr>
        <p:txBody>
          <a:bodyPr wrap="square" lIns="91440" tIns="45720" rIns="91440" bIns="45720">
            <a:spAutoFit/>
          </a:bodyPr>
          <a:lstStyle/>
          <a:p>
            <a:pPr algn="ctr"/>
            <a:r>
              <a:rPr lang="en-US" sz="50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Reuben’s continuation of the main successes in the career of Roger </a:t>
            </a:r>
            <a:r>
              <a:rPr lang="en-US" sz="5000" b="1" cap="none" spc="0" dirty="0" err="1" smtClean="0">
                <a:ln w="17780" cmpd="sng">
                  <a:solidFill>
                    <a:srgbClr val="FFFFFF"/>
                  </a:solidFill>
                  <a:prstDash val="solid"/>
                  <a:miter lim="800000"/>
                </a:ln>
                <a:solidFill>
                  <a:schemeClr val="bg1"/>
                </a:solidFill>
                <a:effectLst>
                  <a:outerShdw blurRad="50800" algn="tl" rotWithShape="0">
                    <a:srgbClr val="000000"/>
                  </a:outerShdw>
                </a:effectLst>
              </a:rPr>
              <a:t>Federer</a:t>
            </a:r>
            <a:r>
              <a:rPr lang="en-US" sz="50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a:t>
            </a:r>
            <a:endParaRPr lang="en-US" sz="50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255">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C:\Users\Carol Hughes\AppData\Local\Temp\image1.jpeg"/>
          <p:cNvPicPr>
            <a:picLocks noChangeAspect="1" noChangeArrowheads="1"/>
          </p:cNvPicPr>
          <p:nvPr/>
        </p:nvPicPr>
        <p:blipFill>
          <a:blip r:embed="rId2" cstate="print"/>
          <a:srcRect/>
          <a:stretch>
            <a:fillRect/>
          </a:stretch>
        </p:blipFill>
        <p:spPr bwMode="auto">
          <a:xfrm rot="5400000">
            <a:off x="-834008" y="1019944"/>
            <a:ext cx="6672064" cy="5004048"/>
          </a:xfrm>
          <a:prstGeom prst="rect">
            <a:avLst/>
          </a:prstGeom>
          <a:noFill/>
        </p:spPr>
      </p:pic>
      <p:sp>
        <p:nvSpPr>
          <p:cNvPr id="4" name="Rectangle 3"/>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Rectangle 4"/>
          <p:cNvSpPr/>
          <p:nvPr/>
        </p:nvSpPr>
        <p:spPr>
          <a:xfrm>
            <a:off x="5148064" y="836712"/>
            <a:ext cx="3816424" cy="5386090"/>
          </a:xfrm>
          <a:prstGeom prst="rect">
            <a:avLst/>
          </a:prstGeom>
          <a:solidFill>
            <a:schemeClr val="accent5">
              <a:lumMod val="40000"/>
              <a:lumOff val="60000"/>
            </a:schemeClr>
          </a:solidFill>
          <a:ln w="28575">
            <a:solidFill>
              <a:schemeClr val="tx1"/>
            </a:solidFill>
          </a:ln>
        </p:spPr>
        <p:txBody>
          <a:bodyPr wrap="square" lIns="91440" tIns="45720" rIns="91440" bIns="45720">
            <a:spAutoFit/>
          </a:bodyPr>
          <a:lstStyle/>
          <a:p>
            <a:pPr algn="ctr"/>
            <a:r>
              <a:rPr lang="en-US" sz="43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Lily has been </a:t>
            </a:r>
            <a:r>
              <a:rPr lang="en-US" sz="43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practising</a:t>
            </a:r>
            <a:r>
              <a:rPr lang="en-US" sz="43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her spellings, whilst contributing to keeping Y5&amp;6 at the top of the league on Spelling Shed.</a:t>
            </a:r>
            <a:endParaRPr lang="en-US" sz="43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5928">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Users\Carol Hughes\AppData\Local\Temp\image3.jpeg"/>
          <p:cNvPicPr>
            <a:picLocks noChangeAspect="1" noChangeArrowheads="1"/>
          </p:cNvPicPr>
          <p:nvPr/>
        </p:nvPicPr>
        <p:blipFill>
          <a:blip r:embed="rId2" cstate="print"/>
          <a:srcRect/>
          <a:stretch>
            <a:fillRect/>
          </a:stretch>
        </p:blipFill>
        <p:spPr bwMode="auto">
          <a:xfrm rot="5400000">
            <a:off x="-852390" y="852391"/>
            <a:ext cx="6819125" cy="5114344"/>
          </a:xfrm>
          <a:prstGeom prst="rect">
            <a:avLst/>
          </a:prstGeom>
          <a:noFill/>
        </p:spPr>
      </p:pic>
      <p:sp>
        <p:nvSpPr>
          <p:cNvPr id="4" name="Rectangle 3"/>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Rectangle 4"/>
          <p:cNvSpPr/>
          <p:nvPr/>
        </p:nvSpPr>
        <p:spPr>
          <a:xfrm>
            <a:off x="5292080" y="836712"/>
            <a:ext cx="3672408" cy="3400931"/>
          </a:xfrm>
          <a:prstGeom prst="rect">
            <a:avLst/>
          </a:prstGeom>
          <a:solidFill>
            <a:schemeClr val="accent5">
              <a:lumMod val="40000"/>
              <a:lumOff val="60000"/>
            </a:schemeClr>
          </a:solidFill>
          <a:ln w="28575">
            <a:solidFill>
              <a:schemeClr val="tx1"/>
            </a:solidFill>
          </a:ln>
        </p:spPr>
        <p:txBody>
          <a:bodyPr wrap="square" lIns="91440" tIns="45720" rIns="91440" bIns="45720">
            <a:spAutoFit/>
          </a:bodyPr>
          <a:lstStyle/>
          <a:p>
            <a:pPr algn="ctr"/>
            <a:r>
              <a:rPr lang="en-US" sz="43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There aren’t many puddles around at the moment, but Lily found one!</a:t>
            </a:r>
            <a:endParaRPr lang="en-US" sz="43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5928">
    <p:wipe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0" y="0"/>
            <a:ext cx="6013174" cy="6858000"/>
          </a:xfrm>
          <a:prstGeom prst="rect">
            <a:avLst/>
          </a:prstGeom>
          <a:noFill/>
          <a:ln w="9525">
            <a:noFill/>
            <a:miter lim="800000"/>
            <a:headEnd/>
            <a:tailEnd/>
          </a:ln>
        </p:spPr>
      </p:pic>
      <p:sp>
        <p:nvSpPr>
          <p:cNvPr id="3" name="Rectangle 2"/>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6156176" y="836712"/>
            <a:ext cx="2808312" cy="4724370"/>
          </a:xfrm>
          <a:prstGeom prst="rect">
            <a:avLst/>
          </a:prstGeom>
          <a:solidFill>
            <a:schemeClr val="accent5">
              <a:lumMod val="40000"/>
              <a:lumOff val="60000"/>
            </a:schemeClr>
          </a:solidFill>
          <a:ln w="28575">
            <a:solidFill>
              <a:schemeClr val="tx1"/>
            </a:solidFill>
          </a:ln>
        </p:spPr>
        <p:txBody>
          <a:bodyPr wrap="square" lIns="91440" tIns="45720" rIns="91440" bIns="45720">
            <a:spAutoFit/>
          </a:bodyPr>
          <a:lstStyle/>
          <a:p>
            <a:pPr algn="ctr"/>
            <a:r>
              <a:rPr lang="en-US" sz="43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Dante has started the week really well, focusing hard on everything!</a:t>
            </a:r>
            <a:endParaRPr lang="en-US" sz="43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000">
    <p:wipe dir="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Reading with Nelly Day 3.png"/>
          <p:cNvPicPr>
            <a:picLocks noChangeAspect="1" noChangeArrowheads="1"/>
          </p:cNvPicPr>
          <p:nvPr/>
        </p:nvPicPr>
        <p:blipFill>
          <a:blip r:embed="rId2" cstate="print"/>
          <a:srcRect/>
          <a:stretch>
            <a:fillRect/>
          </a:stretch>
        </p:blipFill>
        <p:spPr bwMode="auto">
          <a:xfrm rot="5400000">
            <a:off x="-1389665" y="1328383"/>
            <a:ext cx="6919282" cy="4139952"/>
          </a:xfrm>
          <a:prstGeom prst="rect">
            <a:avLst/>
          </a:prstGeom>
          <a:noFill/>
        </p:spPr>
      </p:pic>
      <p:sp>
        <p:nvSpPr>
          <p:cNvPr id="3" name="Rectangle 2"/>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4355976" y="836712"/>
            <a:ext cx="4608512" cy="4062651"/>
          </a:xfrm>
          <a:prstGeom prst="rect">
            <a:avLst/>
          </a:prstGeom>
          <a:solidFill>
            <a:schemeClr val="accent5">
              <a:lumMod val="40000"/>
              <a:lumOff val="60000"/>
            </a:schemeClr>
          </a:solidFill>
          <a:ln w="28575">
            <a:solidFill>
              <a:schemeClr val="tx1"/>
            </a:solidFill>
          </a:ln>
        </p:spPr>
        <p:txBody>
          <a:bodyPr wrap="square" lIns="91440" tIns="45720" rIns="91440" bIns="45720">
            <a:spAutoFit/>
          </a:bodyPr>
          <a:lstStyle/>
          <a:p>
            <a:pPr algn="ctr"/>
            <a:r>
              <a:rPr lang="en-US" sz="4300" b="1" u="sng"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Reading with Nelly Day Three</a:t>
            </a:r>
          </a:p>
          <a:p>
            <a:pPr algn="ctr"/>
            <a:endParaRPr lang="en-US" sz="43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ctr"/>
            <a:r>
              <a:rPr lang="en-US" sz="43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Do you know the answer to her question?</a:t>
            </a:r>
            <a:endParaRPr lang="en-US" sz="43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000">
    <p:wipe di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cstate="print"/>
          <a:srcRect/>
          <a:stretch>
            <a:fillRect/>
          </a:stretch>
        </p:blipFill>
        <p:spPr bwMode="auto">
          <a:xfrm>
            <a:off x="-1" y="620688"/>
            <a:ext cx="2791525" cy="6237312"/>
          </a:xfrm>
          <a:prstGeom prst="rect">
            <a:avLst/>
          </a:prstGeom>
          <a:noFill/>
          <a:ln w="9525">
            <a:noFill/>
            <a:miter lim="800000"/>
            <a:headEnd/>
            <a:tailEnd/>
          </a:ln>
        </p:spPr>
      </p:pic>
      <p:sp>
        <p:nvSpPr>
          <p:cNvPr id="3" name="Rectangle 2"/>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3059832" y="836712"/>
            <a:ext cx="5904656" cy="4093428"/>
          </a:xfrm>
          <a:prstGeom prst="rect">
            <a:avLst/>
          </a:prstGeom>
          <a:solidFill>
            <a:schemeClr val="accent5">
              <a:lumMod val="40000"/>
              <a:lumOff val="60000"/>
            </a:schemeClr>
          </a:solidFill>
          <a:ln w="28575">
            <a:solidFill>
              <a:schemeClr val="tx1"/>
            </a:solidFill>
          </a:ln>
        </p:spPr>
        <p:txBody>
          <a:bodyPr wrap="square" lIns="91440" tIns="45720" rIns="91440" bIns="45720">
            <a:spAutoFit/>
          </a:bodyPr>
          <a:lstStyle/>
          <a:p>
            <a:pPr algn="ctr"/>
            <a:r>
              <a:rPr lang="en-US" sz="5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Isla is issuing a ticket to her younger brothers for driving without a </a:t>
            </a:r>
            <a:r>
              <a:rPr lang="en-US" sz="52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licence</a:t>
            </a:r>
            <a:r>
              <a:rPr lang="en-US" sz="5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and car insurance.</a:t>
            </a:r>
            <a:endParaRPr lang="en-US" sz="5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000">
    <p:wipe di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0" y="3071"/>
            <a:ext cx="6516216" cy="6854930"/>
          </a:xfrm>
          <a:prstGeom prst="rect">
            <a:avLst/>
          </a:prstGeom>
          <a:noFill/>
          <a:ln w="9525">
            <a:noFill/>
            <a:miter lim="800000"/>
            <a:headEnd/>
            <a:tailEnd/>
          </a:ln>
        </p:spPr>
      </p:pic>
      <p:sp>
        <p:nvSpPr>
          <p:cNvPr id="3" name="Rectangle 2"/>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6660232" y="836712"/>
            <a:ext cx="2304256" cy="5386090"/>
          </a:xfrm>
          <a:prstGeom prst="rect">
            <a:avLst/>
          </a:prstGeom>
          <a:solidFill>
            <a:schemeClr val="accent5">
              <a:lumMod val="40000"/>
              <a:lumOff val="60000"/>
            </a:schemeClr>
          </a:solidFill>
          <a:ln w="28575">
            <a:solidFill>
              <a:schemeClr val="tx1"/>
            </a:solidFill>
          </a:ln>
        </p:spPr>
        <p:txBody>
          <a:bodyPr wrap="square" lIns="91440" tIns="45720" rIns="91440" bIns="45720">
            <a:spAutoFit/>
          </a:bodyPr>
          <a:lstStyle/>
          <a:p>
            <a:pPr algn="ctr"/>
            <a:r>
              <a:rPr lang="en-US" sz="4300" b="1" u="sng"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Isla is now testing them on their driver’s theory test. </a:t>
            </a:r>
            <a:endParaRPr lang="en-US" sz="43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000">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1" y="1"/>
            <a:ext cx="1043607" cy="476671"/>
          </a:xfrm>
          <a:prstGeom prst="rect">
            <a:avLst/>
          </a:prstGeom>
          <a:noFill/>
          <a:ln w="19050">
            <a:solidFill>
              <a:schemeClr val="tx1"/>
            </a:solidFill>
          </a:ln>
        </p:spPr>
      </p:pic>
      <p:sp>
        <p:nvSpPr>
          <p:cNvPr id="5" name="Rectangle 4"/>
          <p:cNvSpPr/>
          <p:nvPr/>
        </p:nvSpPr>
        <p:spPr>
          <a:xfrm>
            <a:off x="1043608" y="0"/>
            <a:ext cx="8100392"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8194" name="Picture 2"/>
          <p:cNvPicPr>
            <a:picLocks noChangeAspect="1" noChangeArrowheads="1"/>
          </p:cNvPicPr>
          <p:nvPr/>
        </p:nvPicPr>
        <p:blipFill>
          <a:blip r:embed="rId3" cstate="print"/>
          <a:srcRect/>
          <a:stretch>
            <a:fillRect/>
          </a:stretch>
        </p:blipFill>
        <p:spPr bwMode="auto">
          <a:xfrm>
            <a:off x="0" y="476672"/>
            <a:ext cx="4863094" cy="6381328"/>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4938315" y="476672"/>
            <a:ext cx="4205685" cy="2952328"/>
          </a:xfrm>
          <a:prstGeom prst="rect">
            <a:avLst/>
          </a:prstGeom>
          <a:noFill/>
          <a:ln w="9525">
            <a:noFill/>
            <a:miter lim="800000"/>
            <a:headEnd/>
            <a:tailEnd/>
          </a:ln>
        </p:spPr>
      </p:pic>
      <p:sp>
        <p:nvSpPr>
          <p:cNvPr id="8" name="Rectangle 7"/>
          <p:cNvSpPr/>
          <p:nvPr/>
        </p:nvSpPr>
        <p:spPr>
          <a:xfrm>
            <a:off x="4932040" y="3501008"/>
            <a:ext cx="4211960" cy="2862322"/>
          </a:xfrm>
          <a:prstGeom prst="rect">
            <a:avLst/>
          </a:prstGeom>
          <a:solidFill>
            <a:srgbClr val="FF0000"/>
          </a:solidFill>
          <a:ln w="57150">
            <a:solidFill>
              <a:schemeClr val="tx1"/>
            </a:solidFill>
          </a:ln>
        </p:spPr>
        <p:txBody>
          <a:bodyPr wrap="square" lIns="91440" tIns="45720" rIns="91440" bIns="45720">
            <a:spAutoFit/>
          </a:bodyPr>
          <a:lstStyle/>
          <a:p>
            <a:pPr algn="ctr"/>
            <a:r>
              <a:rPr lang="en-US" sz="3600" b="1" dirty="0" smtClean="0">
                <a:ln w="17780" cmpd="sng">
                  <a:solidFill>
                    <a:srgbClr val="FFFFFF"/>
                  </a:solidFill>
                  <a:prstDash val="solid"/>
                  <a:miter lim="800000"/>
                </a:ln>
                <a:solidFill>
                  <a:schemeClr val="bg1"/>
                </a:solidFill>
                <a:effectLst>
                  <a:outerShdw blurRad="50800" algn="tl" rotWithShape="0">
                    <a:srgbClr val="000000"/>
                  </a:outerShdw>
                </a:effectLst>
              </a:rPr>
              <a:t>Amy</a:t>
            </a:r>
            <a:r>
              <a:rPr lang="en-US" sz="36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’s continuation of the main successes in the career of Maria </a:t>
            </a:r>
            <a:r>
              <a:rPr lang="en-US" sz="3600" b="1" cap="none" spc="0" dirty="0" err="1" smtClean="0">
                <a:ln w="17780" cmpd="sng">
                  <a:solidFill>
                    <a:srgbClr val="FFFFFF"/>
                  </a:solidFill>
                  <a:prstDash val="solid"/>
                  <a:miter lim="800000"/>
                </a:ln>
                <a:solidFill>
                  <a:schemeClr val="bg1"/>
                </a:solidFill>
                <a:effectLst>
                  <a:outerShdw blurRad="50800" algn="tl" rotWithShape="0">
                    <a:srgbClr val="000000"/>
                  </a:outerShdw>
                </a:effectLst>
              </a:rPr>
              <a:t>Sharapova</a:t>
            </a:r>
            <a:r>
              <a:rPr lang="en-US" sz="36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a:t>
            </a:r>
            <a:endParaRPr lang="en-US" sz="36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255">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1" y="1"/>
            <a:ext cx="1043607" cy="476671"/>
          </a:xfrm>
          <a:prstGeom prst="rect">
            <a:avLst/>
          </a:prstGeom>
          <a:noFill/>
          <a:ln w="19050">
            <a:solidFill>
              <a:schemeClr val="tx1"/>
            </a:solidFill>
          </a:ln>
        </p:spPr>
      </p:pic>
      <p:sp>
        <p:nvSpPr>
          <p:cNvPr id="5" name="Rectangle 4"/>
          <p:cNvSpPr/>
          <p:nvPr/>
        </p:nvSpPr>
        <p:spPr>
          <a:xfrm>
            <a:off x="1043608" y="0"/>
            <a:ext cx="8100392"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9218" name="Picture 2"/>
          <p:cNvPicPr>
            <a:picLocks noChangeAspect="1" noChangeArrowheads="1"/>
          </p:cNvPicPr>
          <p:nvPr/>
        </p:nvPicPr>
        <p:blipFill>
          <a:blip r:embed="rId3" cstate="print"/>
          <a:srcRect/>
          <a:stretch>
            <a:fillRect/>
          </a:stretch>
        </p:blipFill>
        <p:spPr bwMode="auto">
          <a:xfrm>
            <a:off x="0" y="548680"/>
            <a:ext cx="9144000" cy="4689903"/>
          </a:xfrm>
          <a:prstGeom prst="rect">
            <a:avLst/>
          </a:prstGeom>
          <a:noFill/>
          <a:ln w="9525">
            <a:noFill/>
            <a:miter lim="800000"/>
            <a:headEnd/>
            <a:tailEnd/>
          </a:ln>
        </p:spPr>
      </p:pic>
      <p:sp>
        <p:nvSpPr>
          <p:cNvPr id="7" name="Rectangle 6"/>
          <p:cNvSpPr/>
          <p:nvPr/>
        </p:nvSpPr>
        <p:spPr>
          <a:xfrm>
            <a:off x="0" y="5229201"/>
            <a:ext cx="9144000" cy="1538883"/>
          </a:xfrm>
          <a:prstGeom prst="rect">
            <a:avLst/>
          </a:prstGeom>
          <a:solidFill>
            <a:srgbClr val="FF0000"/>
          </a:solidFill>
          <a:ln w="57150">
            <a:solidFill>
              <a:schemeClr val="tx1"/>
            </a:solidFill>
          </a:ln>
        </p:spPr>
        <p:txBody>
          <a:bodyPr wrap="square" lIns="91440" tIns="45720" rIns="91440" bIns="45720">
            <a:spAutoFit/>
          </a:bodyPr>
          <a:lstStyle/>
          <a:p>
            <a:pPr algn="ctr"/>
            <a:r>
              <a:rPr lang="en-US" sz="4700" b="1" dirty="0" smtClean="0">
                <a:ln w="17780" cmpd="sng">
                  <a:solidFill>
                    <a:srgbClr val="FFFFFF"/>
                  </a:solidFill>
                  <a:prstDash val="solid"/>
                  <a:miter lim="800000"/>
                </a:ln>
                <a:solidFill>
                  <a:schemeClr val="bg1"/>
                </a:solidFill>
                <a:effectLst>
                  <a:outerShdw blurRad="50800" algn="tl" rotWithShape="0">
                    <a:srgbClr val="000000"/>
                  </a:outerShdw>
                </a:effectLst>
              </a:rPr>
              <a:t>Chloe</a:t>
            </a:r>
            <a:r>
              <a:rPr lang="en-US" sz="47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’s continuation of the main successes in the career of Mo Farah.</a:t>
            </a:r>
            <a:endParaRPr lang="en-US" sz="47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255">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1" y="1"/>
            <a:ext cx="1043607" cy="476671"/>
          </a:xfrm>
          <a:prstGeom prst="rect">
            <a:avLst/>
          </a:prstGeom>
          <a:noFill/>
          <a:ln w="19050">
            <a:solidFill>
              <a:schemeClr val="tx1"/>
            </a:solidFill>
          </a:ln>
        </p:spPr>
      </p:pic>
      <p:sp>
        <p:nvSpPr>
          <p:cNvPr id="5" name="Rectangle 4"/>
          <p:cNvSpPr/>
          <p:nvPr/>
        </p:nvSpPr>
        <p:spPr>
          <a:xfrm>
            <a:off x="1043608" y="0"/>
            <a:ext cx="8100392"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0177" name="Rectangle 1"/>
          <p:cNvSpPr>
            <a:spLocks noChangeArrowheads="1"/>
          </p:cNvSpPr>
          <p:nvPr/>
        </p:nvSpPr>
        <p:spPr bwMode="auto">
          <a:xfrm>
            <a:off x="0" y="476672"/>
            <a:ext cx="9144000" cy="56784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NZ" sz="1800" b="1" i="0" u="sng" strike="noStrike" cap="none" normalizeH="0" baseline="0" dirty="0" smtClean="0">
                <a:ln>
                  <a:noFill/>
                </a:ln>
                <a:solidFill>
                  <a:schemeClr val="tx1"/>
                </a:solidFill>
                <a:effectLst/>
                <a:latin typeface="Arial" pitchFamily="34" charset="0"/>
                <a:ea typeface="Calibri" pitchFamily="34" charset="0"/>
                <a:cs typeface="Arial" pitchFamily="34" charset="0"/>
              </a:rPr>
              <a:t>Sir Richard John </a:t>
            </a:r>
            <a:r>
              <a:rPr kumimoji="0" lang="en-NZ" sz="1800" b="1" i="0" u="sng"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endParaRPr kumimoji="0" lang="en-GB"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NZ" sz="1000" dirty="0" smtClean="0">
                <a:latin typeface="Comic Sans MS" pitchFamily="66" charset="0"/>
                <a:ea typeface="Calibri" pitchFamily="34" charset="0"/>
                <a:cs typeface="Arial" pitchFamily="34" charset="0"/>
              </a:rPr>
              <a:t>     </a:t>
            </a: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Who is that amazing person throwing that ball as quick as lightning across the long grassy cricket field? It’s… Sir Richard </a:t>
            </a:r>
            <a:r>
              <a:rPr kumimoji="0" lang="en-NZ" sz="1150" b="0" i="0" u="none" strike="noStrike" cap="none" normalizeH="0" baseline="0" dirty="0" err="1" smtClean="0">
                <a:ln>
                  <a:noFill/>
                </a:ln>
                <a:solidFill>
                  <a:schemeClr val="tx1"/>
                </a:solidFill>
                <a:effectLst/>
                <a:latin typeface="Comic Sans MS" pitchFamily="66" charset="0"/>
                <a:ea typeface="Calibri" pitchFamily="34" charset="0"/>
                <a:cs typeface="Arial" pitchFamily="34" charset="0"/>
              </a:rPr>
              <a:t>Hadlee</a:t>
            </a: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the cricketing star and, one of the best fast bowlers in history. Let’s take a swing into his life.</a:t>
            </a:r>
            <a:endParaRPr kumimoji="0" lang="en-GB" sz="115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Richard John </a:t>
            </a:r>
            <a:r>
              <a:rPr kumimoji="0" lang="en-NZ" sz="1150" b="0" i="0" u="none" strike="noStrike" cap="none" normalizeH="0" baseline="0" dirty="0" err="1" smtClean="0">
                <a:ln>
                  <a:noFill/>
                </a:ln>
                <a:solidFill>
                  <a:schemeClr val="tx1"/>
                </a:solidFill>
                <a:effectLst/>
                <a:latin typeface="Comic Sans MS" pitchFamily="66" charset="0"/>
                <a:ea typeface="Calibri" pitchFamily="34" charset="0"/>
                <a:cs typeface="Arial" pitchFamily="34" charset="0"/>
              </a:rPr>
              <a:t>Hadlee</a:t>
            </a: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was born on the 3</a:t>
            </a:r>
            <a:r>
              <a:rPr kumimoji="0" lang="en-NZ" sz="1150" b="0" i="0" u="none" strike="noStrike" cap="none" normalizeH="0" baseline="30000" dirty="0" smtClean="0">
                <a:ln>
                  <a:noFill/>
                </a:ln>
                <a:solidFill>
                  <a:schemeClr val="tx1"/>
                </a:solidFill>
                <a:effectLst/>
                <a:latin typeface="Comic Sans MS" pitchFamily="66" charset="0"/>
                <a:ea typeface="Calibri" pitchFamily="34" charset="0"/>
                <a:cs typeface="Arial" pitchFamily="34" charset="0"/>
              </a:rPr>
              <a:t>rd</a:t>
            </a: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of July 1951 on a Tuesday; his place of birth was St Albans [Christchurch New-Zealand]. He was fourth born of five sons. </a:t>
            </a:r>
            <a:r>
              <a:rPr kumimoji="0" lang="en-NZ" sz="1150" b="0" i="0" u="none" strike="noStrike" cap="none" normalizeH="0" baseline="0" dirty="0" err="1" smtClean="0">
                <a:ln>
                  <a:noFill/>
                </a:ln>
                <a:solidFill>
                  <a:schemeClr val="tx1"/>
                </a:solidFill>
                <a:effectLst/>
                <a:latin typeface="Comic Sans MS" pitchFamily="66" charset="0"/>
                <a:ea typeface="Calibri" pitchFamily="34" charset="0"/>
                <a:cs typeface="Arial" pitchFamily="34" charset="0"/>
              </a:rPr>
              <a:t>Hadlee</a:t>
            </a: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who liked cricked, had a cricketing family, his father, Walter </a:t>
            </a:r>
            <a:r>
              <a:rPr kumimoji="0" lang="en-NZ" sz="1150" b="0" i="0" u="none" strike="noStrike" cap="none" normalizeH="0" baseline="0" dirty="0" err="1" smtClean="0">
                <a:ln>
                  <a:noFill/>
                </a:ln>
                <a:solidFill>
                  <a:schemeClr val="tx1"/>
                </a:solidFill>
                <a:effectLst/>
                <a:latin typeface="Comic Sans MS" pitchFamily="66" charset="0"/>
                <a:ea typeface="Calibri" pitchFamily="34" charset="0"/>
                <a:cs typeface="Arial" pitchFamily="34" charset="0"/>
              </a:rPr>
              <a:t>Hadlee</a:t>
            </a: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captained the New-Zealand cricket team. Two of Richard’s brothers, Barry and </a:t>
            </a:r>
            <a:r>
              <a:rPr kumimoji="0" lang="en-NZ" sz="1150" b="0" i="0" u="none" strike="noStrike" cap="none" normalizeH="0" baseline="0" dirty="0" err="1" smtClean="0">
                <a:ln>
                  <a:noFill/>
                </a:ln>
                <a:solidFill>
                  <a:schemeClr val="tx1"/>
                </a:solidFill>
                <a:effectLst/>
                <a:latin typeface="Comic Sans MS" pitchFamily="66" charset="0"/>
                <a:ea typeface="Calibri" pitchFamily="34" charset="0"/>
                <a:cs typeface="Arial" pitchFamily="34" charset="0"/>
              </a:rPr>
              <a:t>Dayle</a:t>
            </a: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a:t>
            </a:r>
            <a:r>
              <a:rPr kumimoji="0" lang="en-NZ" sz="1150" b="0" i="0" u="none" strike="noStrike" cap="none" normalizeH="0" baseline="0" dirty="0" err="1" smtClean="0">
                <a:ln>
                  <a:noFill/>
                </a:ln>
                <a:solidFill>
                  <a:schemeClr val="tx1"/>
                </a:solidFill>
                <a:effectLst/>
                <a:latin typeface="Comic Sans MS" pitchFamily="66" charset="0"/>
                <a:ea typeface="Calibri" pitchFamily="34" charset="0"/>
                <a:cs typeface="Arial" pitchFamily="34" charset="0"/>
              </a:rPr>
              <a:t>Hadlee</a:t>
            </a: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were already in the team by the time </a:t>
            </a:r>
            <a:r>
              <a:rPr kumimoji="0" lang="en-NZ" sz="1150" b="0" i="0" u="none" strike="noStrike" cap="none" normalizeH="0" baseline="0" dirty="0" err="1" smtClean="0">
                <a:ln>
                  <a:noFill/>
                </a:ln>
                <a:solidFill>
                  <a:schemeClr val="tx1"/>
                </a:solidFill>
                <a:effectLst/>
                <a:latin typeface="Comic Sans MS" pitchFamily="66" charset="0"/>
                <a:ea typeface="Calibri" pitchFamily="34" charset="0"/>
                <a:cs typeface="Arial" pitchFamily="34" charset="0"/>
              </a:rPr>
              <a:t>Hadlee</a:t>
            </a: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was 24. Richard had taken a liking into the game at school and began his road to stardom. Read on to know his amazing journey!</a:t>
            </a:r>
            <a:endParaRPr kumimoji="0" lang="en-GB" sz="115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Richard John </a:t>
            </a:r>
            <a:r>
              <a:rPr kumimoji="0" lang="en-NZ" sz="1150" b="0" i="0" u="none" strike="noStrike" cap="none" normalizeH="0" baseline="0" dirty="0" err="1" smtClean="0">
                <a:ln>
                  <a:noFill/>
                </a:ln>
                <a:solidFill>
                  <a:schemeClr val="tx1"/>
                </a:solidFill>
                <a:effectLst/>
                <a:latin typeface="Comic Sans MS" pitchFamily="66" charset="0"/>
                <a:ea typeface="Calibri" pitchFamily="34" charset="0"/>
                <a:cs typeface="Arial" pitchFamily="34" charset="0"/>
              </a:rPr>
              <a:t>Hadlee</a:t>
            </a: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spent a lot of his childhood playing cricket. </a:t>
            </a:r>
            <a:r>
              <a:rPr kumimoji="0" lang="en-NZ" sz="1150" b="0" i="0" u="none" strike="noStrike" cap="none" normalizeH="0" baseline="0" dirty="0" err="1" smtClean="0">
                <a:ln>
                  <a:noFill/>
                </a:ln>
                <a:solidFill>
                  <a:schemeClr val="tx1"/>
                </a:solidFill>
                <a:effectLst/>
                <a:latin typeface="Comic Sans MS" pitchFamily="66" charset="0"/>
                <a:ea typeface="Calibri" pitchFamily="34" charset="0"/>
                <a:cs typeface="Arial" pitchFamily="34" charset="0"/>
              </a:rPr>
              <a:t>Hadlee</a:t>
            </a: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attended Christchurch boys high and afterwards he was expected to join Canterbury like his older brothers did but since it was already full of opening bowlers he went to Lancaster Park instead. People only started to recognise </a:t>
            </a:r>
            <a:r>
              <a:rPr kumimoji="0" lang="en-NZ" sz="1150" b="0" i="0" u="none" strike="noStrike" cap="none" normalizeH="0" baseline="0" dirty="0" err="1" smtClean="0">
                <a:ln>
                  <a:noFill/>
                </a:ln>
                <a:solidFill>
                  <a:schemeClr val="tx1"/>
                </a:solidFill>
                <a:effectLst/>
                <a:latin typeface="Comic Sans MS" pitchFamily="66" charset="0"/>
                <a:ea typeface="Calibri" pitchFamily="34" charset="0"/>
                <a:cs typeface="Arial" pitchFamily="34" charset="0"/>
              </a:rPr>
              <a:t>Hadlee’s</a:t>
            </a: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talent when he [and his Kiwi team] defeated the cricketing India in 1976. Richard </a:t>
            </a:r>
            <a:r>
              <a:rPr kumimoji="0" lang="en-NZ" sz="1150" b="0" i="0" u="none" strike="noStrike" cap="none" normalizeH="0" baseline="0" dirty="0" err="1" smtClean="0">
                <a:ln>
                  <a:noFill/>
                </a:ln>
                <a:solidFill>
                  <a:schemeClr val="tx1"/>
                </a:solidFill>
                <a:effectLst/>
                <a:latin typeface="Comic Sans MS" pitchFamily="66" charset="0"/>
                <a:ea typeface="Calibri" pitchFamily="34" charset="0"/>
                <a:cs typeface="Arial" pitchFamily="34" charset="0"/>
              </a:rPr>
              <a:t>Hadlee</a:t>
            </a: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was then recognised for his greatness for this sport and quickly became </a:t>
            </a:r>
            <a:r>
              <a:rPr kumimoji="0" lang="en-NZ" sz="1150" b="0" i="0" u="none" strike="noStrike" cap="none" normalizeH="0" baseline="0" dirty="0" err="1" smtClean="0">
                <a:ln>
                  <a:noFill/>
                </a:ln>
                <a:solidFill>
                  <a:schemeClr val="tx1"/>
                </a:solidFill>
                <a:effectLst/>
                <a:latin typeface="Comic Sans MS" pitchFamily="66" charset="0"/>
                <a:ea typeface="Calibri" pitchFamily="34" charset="0"/>
                <a:cs typeface="Arial" pitchFamily="34" charset="0"/>
              </a:rPr>
              <a:t>Nz’s</a:t>
            </a: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top dog. In 1980 he was the NZ sportsman [an award given to their country’s best sportsperson] of the year three times in a row. </a:t>
            </a:r>
            <a:r>
              <a:rPr kumimoji="0" lang="en-NZ" sz="1150" b="0" i="0" u="none" strike="noStrike" cap="none" normalizeH="0" baseline="0" dirty="0" err="1" smtClean="0">
                <a:ln>
                  <a:noFill/>
                </a:ln>
                <a:solidFill>
                  <a:schemeClr val="tx1"/>
                </a:solidFill>
                <a:effectLst/>
                <a:latin typeface="Comic Sans MS" pitchFamily="66" charset="0"/>
                <a:ea typeface="Calibri" pitchFamily="34" charset="0"/>
                <a:cs typeface="Arial" pitchFamily="34" charset="0"/>
              </a:rPr>
              <a:t>Hadlee</a:t>
            </a: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was so great in just 25 tests he took 100 wickets making him his country’s main strike bowler. In 18 years Richard played 86 test matches. Before </a:t>
            </a:r>
            <a:r>
              <a:rPr kumimoji="0" lang="en-NZ" sz="1150" b="0" i="0" u="none" strike="noStrike" cap="none" normalizeH="0" baseline="0" dirty="0" err="1" smtClean="0">
                <a:ln>
                  <a:noFill/>
                </a:ln>
                <a:solidFill>
                  <a:schemeClr val="tx1"/>
                </a:solidFill>
                <a:effectLst/>
                <a:latin typeface="Comic Sans MS" pitchFamily="66" charset="0"/>
                <a:ea typeface="Calibri" pitchFamily="34" charset="0"/>
                <a:cs typeface="Arial" pitchFamily="34" charset="0"/>
              </a:rPr>
              <a:t>Hadlee</a:t>
            </a: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played test cricket for NZ the team had not won a single match against England, West Indies and Australia [Known as the Big Three]. </a:t>
            </a:r>
            <a:r>
              <a:rPr kumimoji="0" lang="en-NZ" sz="1150" b="0" i="0" u="none" strike="noStrike" cap="none" normalizeH="0" baseline="0" dirty="0" err="1" smtClean="0">
                <a:ln>
                  <a:noFill/>
                </a:ln>
                <a:solidFill>
                  <a:schemeClr val="tx1"/>
                </a:solidFill>
                <a:effectLst/>
                <a:latin typeface="Comic Sans MS" pitchFamily="66" charset="0"/>
                <a:ea typeface="Calibri" pitchFamily="34" charset="0"/>
                <a:cs typeface="Arial" pitchFamily="34" charset="0"/>
              </a:rPr>
              <a:t>Hadlee</a:t>
            </a: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as well as all his awards won the nickname Paddles, due to his over-sized feat. This nickname was given to him at Heaton Street Intermediate School.</a:t>
            </a:r>
            <a:endParaRPr kumimoji="0" lang="en-GB" sz="115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a:t>
            </a:r>
            <a:r>
              <a:rPr kumimoji="0" lang="en-NZ" sz="1150" b="0" i="0" u="none" strike="noStrike" cap="none" normalizeH="0" baseline="0" dirty="0" err="1" smtClean="0">
                <a:ln>
                  <a:noFill/>
                </a:ln>
                <a:solidFill>
                  <a:schemeClr val="tx1"/>
                </a:solidFill>
                <a:effectLst/>
                <a:latin typeface="Comic Sans MS" pitchFamily="66" charset="0"/>
                <a:ea typeface="Calibri" pitchFamily="34" charset="0"/>
                <a:cs typeface="Arial" pitchFamily="34" charset="0"/>
              </a:rPr>
              <a:t>Hadlee</a:t>
            </a: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was a very private man and consciously stayed away from scandal and the public eye. He married Karen Ann Marsh who herself was a professional cricketer for the NZ team. Together they had two sons and after around twenty-two years together they decided to divorce [no </a:t>
            </a:r>
            <a:r>
              <a:rPr kumimoji="0" lang="en-NZ" sz="1150" b="0" i="0" u="none" strike="noStrike" cap="none" normalizeH="0" baseline="0" dirty="0" err="1" smtClean="0">
                <a:ln>
                  <a:noFill/>
                </a:ln>
                <a:solidFill>
                  <a:schemeClr val="tx1"/>
                </a:solidFill>
                <a:effectLst/>
                <a:latin typeface="Comic Sans MS" pitchFamily="66" charset="0"/>
                <a:ea typeface="Calibri" pitchFamily="34" charset="0"/>
                <a:cs typeface="Arial" pitchFamily="34" charset="0"/>
              </a:rPr>
              <a:t>Hadlee</a:t>
            </a: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had ever divorced before]. He later remarried Lady Dianne. </a:t>
            </a:r>
            <a:endParaRPr kumimoji="0" lang="en-GB" sz="115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In 1980 </a:t>
            </a:r>
            <a:r>
              <a:rPr kumimoji="0" lang="en-NZ" sz="1150" b="0" i="0" u="none" strike="noStrike" cap="none" normalizeH="0" baseline="0" dirty="0" err="1" smtClean="0">
                <a:ln>
                  <a:noFill/>
                </a:ln>
                <a:solidFill>
                  <a:schemeClr val="tx1"/>
                </a:solidFill>
                <a:effectLst/>
                <a:latin typeface="Comic Sans MS" pitchFamily="66" charset="0"/>
                <a:ea typeface="Calibri" pitchFamily="34" charset="0"/>
                <a:cs typeface="Arial" pitchFamily="34" charset="0"/>
              </a:rPr>
              <a:t>Hadlee</a:t>
            </a: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felt he should retire from professional cricket because he was suffering from a range of injures which meant he couldn’t play for most of the season and was underperforming. He was talked back by Nottingham to carrying on playing. For ten years of his career he helped Nottingham, who was low-rated at the time, rise up and become one of the best but at thirty-six with two young sons decided to stop. This was because he was finding the travel hard with a young family, twice a year; he chose to focus on the NZ team instead. </a:t>
            </a:r>
            <a:endParaRPr kumimoji="0" lang="en-GB" sz="115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NZ" sz="1150" b="0" i="0" u="none" strike="noStrike" cap="none" normalizeH="0" baseline="0" dirty="0" err="1" smtClean="0">
                <a:ln>
                  <a:noFill/>
                </a:ln>
                <a:solidFill>
                  <a:schemeClr val="tx1"/>
                </a:solidFill>
                <a:effectLst/>
                <a:latin typeface="Comic Sans MS" pitchFamily="66" charset="0"/>
                <a:ea typeface="Calibri" pitchFamily="34" charset="0"/>
                <a:cs typeface="Arial" pitchFamily="34" charset="0"/>
              </a:rPr>
              <a:t>Hadlee</a:t>
            </a: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finally retired from test cricket on the 10</a:t>
            </a:r>
            <a:r>
              <a:rPr kumimoji="0" lang="en-NZ" sz="1150" b="0" i="0" u="none" strike="noStrike" cap="none" normalizeH="0" baseline="30000" dirty="0" smtClean="0">
                <a:ln>
                  <a:noFill/>
                </a:ln>
                <a:solidFill>
                  <a:schemeClr val="tx1"/>
                </a:solidFill>
                <a:effectLst/>
                <a:latin typeface="Comic Sans MS" pitchFamily="66" charset="0"/>
                <a:ea typeface="Calibri" pitchFamily="34" charset="0"/>
                <a:cs typeface="Arial" pitchFamily="34" charset="0"/>
              </a:rPr>
              <a:t>th</a:t>
            </a: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of July 1990 after helping the defeat of Australia, where he took his “100</a:t>
            </a:r>
            <a:r>
              <a:rPr kumimoji="0" lang="en-NZ" sz="1150" b="0" i="0" u="none" strike="noStrike" cap="none" normalizeH="0" baseline="30000" dirty="0" smtClean="0">
                <a:ln>
                  <a:noFill/>
                </a:ln>
                <a:solidFill>
                  <a:schemeClr val="tx1"/>
                </a:solidFill>
                <a:effectLst/>
                <a:latin typeface="Comic Sans MS" pitchFamily="66" charset="0"/>
                <a:ea typeface="Calibri" pitchFamily="34" charset="0"/>
                <a:cs typeface="Arial" pitchFamily="34" charset="0"/>
              </a:rPr>
              <a:t>th</a:t>
            </a: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first class 5 wicket haul in an innings”. </a:t>
            </a:r>
            <a:r>
              <a:rPr kumimoji="0" lang="en-NZ" sz="1150" b="0" i="0" u="none" strike="noStrike" cap="none" normalizeH="0" baseline="0" dirty="0" err="1" smtClean="0">
                <a:ln>
                  <a:noFill/>
                </a:ln>
                <a:solidFill>
                  <a:schemeClr val="tx1"/>
                </a:solidFill>
                <a:effectLst/>
                <a:latin typeface="Comic Sans MS" pitchFamily="66" charset="0"/>
                <a:ea typeface="Calibri" pitchFamily="34" charset="0"/>
                <a:cs typeface="Arial" pitchFamily="34" charset="0"/>
              </a:rPr>
              <a:t>Hadlee</a:t>
            </a: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expressed in an interview that he had started to question continuing with test cricket a few years before retiring when he had heard his ex-coach Glenn Turner describing “the hysterical way wealthy young guns like Chris Cairns and Adam Parole acted when he dished out a bit of criticism”. He felt they were overpaid stars who although they had talent they were not dedicated. He was appalled that these new players felt they didn’t need to listen to someone of Turners experience. </a:t>
            </a:r>
            <a:endParaRPr kumimoji="0" lang="en-GB" sz="115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NZ" sz="1150" b="0" i="0" u="none" strike="noStrike" cap="none" normalizeH="0" baseline="0" dirty="0" smtClean="0">
                <a:ln>
                  <a:noFill/>
                </a:ln>
                <a:solidFill>
                  <a:schemeClr val="tx1"/>
                </a:solidFill>
                <a:effectLst/>
                <a:latin typeface="Comic Sans MS" pitchFamily="66" charset="0"/>
                <a:ea typeface="Calibri" pitchFamily="34" charset="0"/>
                <a:cs typeface="Arial" pitchFamily="34" charset="0"/>
              </a:rPr>
              <a:t>     Even though he had finished his life of test cricket the Queen decided to knight him for his contribution to his favourite sport.  </a:t>
            </a:r>
            <a:endParaRPr kumimoji="0" lang="en-NZ" sz="1150" b="0" i="0" u="none" strike="noStrike" cap="none" normalizeH="0" baseline="0" dirty="0" smtClean="0">
              <a:ln>
                <a:noFill/>
              </a:ln>
              <a:solidFill>
                <a:schemeClr val="tx1"/>
              </a:solidFill>
              <a:effectLst/>
              <a:latin typeface="Comic Sans MS" pitchFamily="66" charset="0"/>
              <a:cs typeface="Arial" pitchFamily="34" charset="0"/>
            </a:endParaRPr>
          </a:p>
        </p:txBody>
      </p:sp>
      <p:sp>
        <p:nvSpPr>
          <p:cNvPr id="7" name="Rectangle 6"/>
          <p:cNvSpPr/>
          <p:nvPr/>
        </p:nvSpPr>
        <p:spPr>
          <a:xfrm>
            <a:off x="0" y="6165304"/>
            <a:ext cx="9144000" cy="400110"/>
          </a:xfrm>
          <a:prstGeom prst="rect">
            <a:avLst/>
          </a:prstGeom>
          <a:solidFill>
            <a:srgbClr val="FF0000"/>
          </a:solidFill>
          <a:ln w="57150">
            <a:solidFill>
              <a:schemeClr val="tx1"/>
            </a:solidFill>
          </a:ln>
        </p:spPr>
        <p:txBody>
          <a:bodyPr wrap="square" lIns="91440" tIns="45720" rIns="91440" bIns="45720">
            <a:spAutoFit/>
          </a:bodyPr>
          <a:lstStyle/>
          <a:p>
            <a:pPr algn="ctr"/>
            <a:r>
              <a:rPr lang="en-US" sz="2000" b="1" dirty="0" smtClean="0">
                <a:ln w="17780" cmpd="sng">
                  <a:solidFill>
                    <a:srgbClr val="FFFFFF"/>
                  </a:solidFill>
                  <a:prstDash val="solid"/>
                  <a:miter lim="800000"/>
                </a:ln>
                <a:solidFill>
                  <a:schemeClr val="bg1"/>
                </a:solidFill>
                <a:effectLst>
                  <a:outerShdw blurRad="50800" algn="tl" rotWithShape="0">
                    <a:srgbClr val="000000"/>
                  </a:outerShdw>
                </a:effectLst>
              </a:rPr>
              <a:t>Cameron</a:t>
            </a:r>
            <a:r>
              <a:rPr lang="en-US" sz="20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’s continuation of the main successes in the career of Sir Richard </a:t>
            </a:r>
            <a:r>
              <a:rPr lang="en-US" sz="2000" b="1" cap="none" spc="0" dirty="0" err="1" smtClean="0">
                <a:ln w="17780" cmpd="sng">
                  <a:solidFill>
                    <a:srgbClr val="FFFFFF"/>
                  </a:solidFill>
                  <a:prstDash val="solid"/>
                  <a:miter lim="800000"/>
                </a:ln>
                <a:solidFill>
                  <a:schemeClr val="bg1"/>
                </a:solidFill>
                <a:effectLst>
                  <a:outerShdw blurRad="50800" algn="tl" rotWithShape="0">
                    <a:srgbClr val="000000"/>
                  </a:outerShdw>
                </a:effectLst>
              </a:rPr>
              <a:t>Hadlee</a:t>
            </a:r>
            <a:r>
              <a:rPr lang="en-US" sz="20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a:t>
            </a:r>
            <a:endParaRPr lang="en-US" sz="20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255">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1" y="1"/>
            <a:ext cx="1043607" cy="476671"/>
          </a:xfrm>
          <a:prstGeom prst="rect">
            <a:avLst/>
          </a:prstGeom>
          <a:noFill/>
          <a:ln w="19050">
            <a:solidFill>
              <a:schemeClr val="tx1"/>
            </a:solidFill>
          </a:ln>
        </p:spPr>
      </p:pic>
      <p:sp>
        <p:nvSpPr>
          <p:cNvPr id="5" name="Rectangle 4"/>
          <p:cNvSpPr/>
          <p:nvPr/>
        </p:nvSpPr>
        <p:spPr>
          <a:xfrm>
            <a:off x="1043608" y="0"/>
            <a:ext cx="8100392" cy="492443"/>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098" name="Picture 2"/>
          <p:cNvPicPr>
            <a:picLocks noChangeAspect="1" noChangeArrowheads="1"/>
          </p:cNvPicPr>
          <p:nvPr/>
        </p:nvPicPr>
        <p:blipFill>
          <a:blip r:embed="rId3" cstate="print"/>
          <a:srcRect/>
          <a:stretch>
            <a:fillRect/>
          </a:stretch>
        </p:blipFill>
        <p:spPr bwMode="auto">
          <a:xfrm>
            <a:off x="3131841" y="548680"/>
            <a:ext cx="2952327" cy="3745612"/>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0" y="548680"/>
            <a:ext cx="3013798" cy="3744416"/>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6155667" y="548680"/>
            <a:ext cx="2808821" cy="802520"/>
          </a:xfrm>
          <a:prstGeom prst="rect">
            <a:avLst/>
          </a:prstGeom>
          <a:noFill/>
          <a:ln w="9525">
            <a:noFill/>
            <a:miter lim="800000"/>
            <a:headEnd/>
            <a:tailEnd/>
          </a:ln>
        </p:spPr>
      </p:pic>
      <p:pic>
        <p:nvPicPr>
          <p:cNvPr id="4102" name="Picture 6" descr="Kobe Bryant - Wikipedia"/>
          <p:cNvPicPr>
            <a:picLocks noChangeAspect="1" noChangeArrowheads="1"/>
          </p:cNvPicPr>
          <p:nvPr/>
        </p:nvPicPr>
        <p:blipFill>
          <a:blip r:embed="rId6" cstate="print"/>
          <a:srcRect/>
          <a:stretch>
            <a:fillRect/>
          </a:stretch>
        </p:blipFill>
        <p:spPr bwMode="auto">
          <a:xfrm>
            <a:off x="6228184" y="1484784"/>
            <a:ext cx="2675463" cy="4082902"/>
          </a:xfrm>
          <a:prstGeom prst="rect">
            <a:avLst/>
          </a:prstGeom>
          <a:noFill/>
        </p:spPr>
      </p:pic>
      <p:sp>
        <p:nvSpPr>
          <p:cNvPr id="10" name="Rectangle 9"/>
          <p:cNvSpPr/>
          <p:nvPr/>
        </p:nvSpPr>
        <p:spPr>
          <a:xfrm>
            <a:off x="0" y="4365104"/>
            <a:ext cx="6084168" cy="2123658"/>
          </a:xfrm>
          <a:prstGeom prst="rect">
            <a:avLst/>
          </a:prstGeom>
          <a:solidFill>
            <a:srgbClr val="FF0000"/>
          </a:solidFill>
          <a:ln w="57150">
            <a:solidFill>
              <a:schemeClr val="tx1"/>
            </a:solidFill>
          </a:ln>
        </p:spPr>
        <p:txBody>
          <a:bodyPr wrap="square" lIns="91440" tIns="45720" rIns="91440" bIns="45720">
            <a:spAutoFit/>
          </a:bodyPr>
          <a:lstStyle/>
          <a:p>
            <a:pPr algn="ctr"/>
            <a:r>
              <a:rPr lang="en-US" sz="4400" b="1" dirty="0" smtClean="0">
                <a:ln w="17780" cmpd="sng">
                  <a:solidFill>
                    <a:srgbClr val="FFFFFF"/>
                  </a:solidFill>
                  <a:prstDash val="solid"/>
                  <a:miter lim="800000"/>
                </a:ln>
                <a:solidFill>
                  <a:schemeClr val="bg1"/>
                </a:solidFill>
                <a:effectLst>
                  <a:outerShdw blurRad="50800" algn="tl" rotWithShape="0">
                    <a:srgbClr val="000000"/>
                  </a:outerShdw>
                </a:effectLst>
              </a:rPr>
              <a:t>Harvey</a:t>
            </a:r>
            <a:r>
              <a:rPr lang="en-US" sz="44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’s </a:t>
            </a:r>
            <a:r>
              <a:rPr lang="en-US" sz="44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continuation of the main successes in the career </a:t>
            </a:r>
            <a:r>
              <a:rPr lang="en-US" sz="44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of Kobe Bryant.</a:t>
            </a:r>
            <a:endParaRPr lang="en-US" sz="44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255">
    <p:wipe dir="d"/>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702</TotalTime>
  <Words>4307</Words>
  <Application>Microsoft Office PowerPoint</Application>
  <PresentationFormat>On-screen Show (4:3)</PresentationFormat>
  <Paragraphs>180</Paragraphs>
  <Slides>55</Slides>
  <Notes>0</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 Hughes</dc:creator>
  <cp:lastModifiedBy>Carol Hughes</cp:lastModifiedBy>
  <cp:revision>36</cp:revision>
  <dcterms:created xsi:type="dcterms:W3CDTF">2020-04-20T08:59:27Z</dcterms:created>
  <dcterms:modified xsi:type="dcterms:W3CDTF">2020-04-27T17:10:06Z</dcterms:modified>
</cp:coreProperties>
</file>