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80" r:id="rId2"/>
    <p:sldId id="281" r:id="rId3"/>
    <p:sldId id="282" r:id="rId4"/>
    <p:sldId id="283" r:id="rId5"/>
    <p:sldId id="284" r:id="rId6"/>
    <p:sldId id="285" r:id="rId7"/>
    <p:sldId id="286" r:id="rId8"/>
  </p:sldIdLst>
  <p:sldSz cx="9144000" cy="6858000" type="screen4x3"/>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662" autoAdjust="0"/>
    <p:restoredTop sz="94660"/>
  </p:normalViewPr>
  <p:slideViewPr>
    <p:cSldViewPr>
      <p:cViewPr varScale="1">
        <p:scale>
          <a:sx n="68" d="100"/>
          <a:sy n="68" d="100"/>
        </p:scale>
        <p:origin x="-184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C89DC55E-A870-4873-AEAA-CA157D4C54B3}" type="datetimeFigureOut">
              <a:rPr lang="en-GB" smtClean="0"/>
              <a:pPr/>
              <a:t>30/04/2020</a:t>
            </a:fld>
            <a:endParaRPr lang="en-GB"/>
          </a:p>
        </p:txBody>
      </p:sp>
      <p:sp>
        <p:nvSpPr>
          <p:cNvPr id="4" name="Slide Image Placeholder 3"/>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927" y="4716661"/>
            <a:ext cx="5439410" cy="44684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269E0916-C990-4F95-9337-B713C4C95920}" type="slidenum">
              <a:rPr lang="en-GB" smtClean="0"/>
              <a:pPr/>
              <a:t>‹#›</a:t>
            </a:fld>
            <a:endParaRPr lang="en-GB"/>
          </a:p>
        </p:txBody>
      </p:sp>
    </p:spTree>
    <p:extLst>
      <p:ext uri="{BB962C8B-B14F-4D97-AF65-F5344CB8AC3E}">
        <p14:creationId xmlns:p14="http://schemas.microsoft.com/office/powerpoint/2010/main" xmlns="" val="1255011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AC35215-86D7-4340-A8D0-8F46FAEB712F}"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AC35215-86D7-4340-A8D0-8F46FAEB712F}" type="slidenum">
              <a:rPr lang="en-GB" smtClean="0"/>
              <a:pPr/>
              <a:t>3</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AAEB4F6-3DC9-4F37-982F-18AA52436D82}" type="datetimeFigureOut">
              <a:rPr lang="en-GB" smtClean="0"/>
              <a:pPr/>
              <a:t>30/04/2020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0FB1FC-AAC2-45E4-9683-C620CC21611B}"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AAEB4F6-3DC9-4F37-982F-18AA52436D82}" type="datetimeFigureOut">
              <a:rPr lang="en-GB" smtClean="0"/>
              <a:pPr/>
              <a:t>30/04/2020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0FB1FC-AAC2-45E4-9683-C620CC21611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AAEB4F6-3DC9-4F37-982F-18AA52436D82}" type="datetimeFigureOut">
              <a:rPr lang="en-GB" smtClean="0"/>
              <a:pPr/>
              <a:t>30/04/2020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0FB1FC-AAC2-45E4-9683-C620CC21611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AAEB4F6-3DC9-4F37-982F-18AA52436D82}" type="datetimeFigureOut">
              <a:rPr lang="en-GB" smtClean="0"/>
              <a:pPr/>
              <a:t>30/04/2020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0FB1FC-AAC2-45E4-9683-C620CC21611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EB4F6-3DC9-4F37-982F-18AA52436D82}" type="datetimeFigureOut">
              <a:rPr lang="en-GB" smtClean="0"/>
              <a:pPr/>
              <a:t>30/04/2020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0FB1FC-AAC2-45E4-9683-C620CC21611B}"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AAEB4F6-3DC9-4F37-982F-18AA52436D82}" type="datetimeFigureOut">
              <a:rPr lang="en-GB" smtClean="0"/>
              <a:pPr/>
              <a:t>30/04/2020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0FB1FC-AAC2-45E4-9683-C620CC21611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AAEB4F6-3DC9-4F37-982F-18AA52436D82}" type="datetimeFigureOut">
              <a:rPr lang="en-GB" smtClean="0"/>
              <a:pPr/>
              <a:t>30/04/2020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80FB1FC-AAC2-45E4-9683-C620CC21611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AAEB4F6-3DC9-4F37-982F-18AA52436D82}" type="datetimeFigureOut">
              <a:rPr lang="en-GB" smtClean="0"/>
              <a:pPr/>
              <a:t>30/04/2020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80FB1FC-AAC2-45E4-9683-C620CC21611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EB4F6-3DC9-4F37-982F-18AA52436D82}" type="datetimeFigureOut">
              <a:rPr lang="en-GB" smtClean="0"/>
              <a:pPr/>
              <a:t>30/04/2020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80FB1FC-AAC2-45E4-9683-C620CC21611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EB4F6-3DC9-4F37-982F-18AA52436D82}" type="datetimeFigureOut">
              <a:rPr lang="en-GB" smtClean="0"/>
              <a:pPr/>
              <a:t>30/04/2020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0FB1FC-AAC2-45E4-9683-C620CC21611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EB4F6-3DC9-4F37-982F-18AA52436D82}" type="datetimeFigureOut">
              <a:rPr lang="en-GB" smtClean="0"/>
              <a:pPr/>
              <a:t>30/04/2020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0FB1FC-AAC2-45E4-9683-C620CC21611B}"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EB4F6-3DC9-4F37-982F-18AA52436D82}" type="datetimeFigureOut">
              <a:rPr lang="en-GB" smtClean="0"/>
              <a:pPr/>
              <a:t>30/04/2020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0FB1FC-AAC2-45E4-9683-C620CC21611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yeTbaP4HlI&amp;fbclid=IwAR3MOGEGhpftsfVphkwkkMdjuN3VF9mOu7bg92NtVtJVA7ImR9ZVWAgBYB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2.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5wIc6Y4cSr4"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84830"/>
          </a:xfrm>
          <a:prstGeom prst="rect">
            <a:avLst/>
          </a:prstGeom>
          <a:solidFill>
            <a:srgbClr val="FFFF00"/>
          </a:solidFill>
          <a:ln w="12700">
            <a:solidFill>
              <a:schemeClr val="tx1"/>
            </a:solidFill>
          </a:ln>
        </p:spPr>
        <p:txBody>
          <a:bodyPr wrap="square" rtlCol="0">
            <a:spAutoFit/>
          </a:bodyPr>
          <a:lstStyle/>
          <a:p>
            <a:pPr algn="ctr"/>
            <a:r>
              <a:rPr lang="en-GB" sz="4500" dirty="0" smtClean="0"/>
              <a:t>What I’m learning in ART today</a:t>
            </a:r>
            <a:endParaRPr lang="en-GB" sz="4500" dirty="0"/>
          </a:p>
        </p:txBody>
      </p:sp>
      <p:graphicFrame>
        <p:nvGraphicFramePr>
          <p:cNvPr id="5" name="Table 4"/>
          <p:cNvGraphicFramePr>
            <a:graphicFrameLocks noGrp="1"/>
          </p:cNvGraphicFramePr>
          <p:nvPr>
            <p:extLst>
              <p:ext uri="{D42A27DB-BD31-4B8C-83A1-F6EECF244321}">
                <p14:modId xmlns:p14="http://schemas.microsoft.com/office/powerpoint/2010/main" xmlns="" val="1340696627"/>
              </p:ext>
            </p:extLst>
          </p:nvPr>
        </p:nvGraphicFramePr>
        <p:xfrm>
          <a:off x="179510" y="908720"/>
          <a:ext cx="8784977" cy="1871853"/>
        </p:xfrm>
        <a:graphic>
          <a:graphicData uri="http://schemas.openxmlformats.org/drawingml/2006/table">
            <a:tbl>
              <a:tblPr/>
              <a:tblGrid>
                <a:gridCol w="8784977">
                  <a:extLst>
                    <a:ext uri="{9D8B030D-6E8A-4147-A177-3AD203B41FA5}">
                      <a16:colId xmlns:a16="http://schemas.microsoft.com/office/drawing/2014/main" xmlns="" val="20000"/>
                    </a:ext>
                  </a:extLst>
                </a:gridCol>
              </a:tblGrid>
              <a:tr h="813117">
                <a:tc>
                  <a:txBody>
                    <a:bodyPr/>
                    <a:lstStyle/>
                    <a:p>
                      <a:pPr algn="ctr">
                        <a:lnSpc>
                          <a:spcPct val="115000"/>
                        </a:lnSpc>
                        <a:spcAft>
                          <a:spcPts val="0"/>
                        </a:spcAft>
                      </a:pPr>
                      <a:r>
                        <a:rPr lang="en-GB" sz="2400" b="1" u="sng" dirty="0" smtClean="0">
                          <a:latin typeface="Comic Sans MS"/>
                          <a:ea typeface="Calibri"/>
                          <a:cs typeface="Times New Roman"/>
                        </a:rPr>
                        <a:t>(ART</a:t>
                      </a:r>
                      <a:r>
                        <a:rPr lang="en-GB" sz="2400" b="1" u="sng" baseline="0" dirty="0" smtClean="0">
                          <a:latin typeface="Comic Sans MS"/>
                          <a:ea typeface="Calibri"/>
                          <a:cs typeface="Times New Roman"/>
                        </a:rPr>
                        <a:t>)</a:t>
                      </a:r>
                      <a:endParaRPr lang="en-GB" sz="2400" dirty="0">
                        <a:latin typeface="Calibri"/>
                        <a:ea typeface="Calibri"/>
                        <a:cs typeface="Times New Roman"/>
                      </a:endParaRPr>
                    </a:p>
                    <a:p>
                      <a:pPr>
                        <a:lnSpc>
                          <a:spcPct val="115000"/>
                        </a:lnSpc>
                        <a:spcAft>
                          <a:spcPts val="0"/>
                        </a:spcAft>
                      </a:pPr>
                      <a:r>
                        <a:rPr lang="en-GB" sz="2400" b="1" u="sng" dirty="0">
                          <a:latin typeface="Comic Sans MS"/>
                          <a:ea typeface="Calibri"/>
                          <a:cs typeface="Times New Roman"/>
                        </a:rPr>
                        <a:t>Date</a:t>
                      </a:r>
                      <a:r>
                        <a:rPr lang="en-GB" sz="2400" dirty="0">
                          <a:latin typeface="Comic Sans MS"/>
                          <a:ea typeface="Calibri"/>
                          <a:cs typeface="Times New Roman"/>
                        </a:rPr>
                        <a:t>: </a:t>
                      </a:r>
                      <a:r>
                        <a:rPr lang="en-GB" sz="2400" dirty="0" smtClean="0">
                          <a:latin typeface="Comic Sans MS"/>
                          <a:ea typeface="Calibri"/>
                          <a:cs typeface="Times New Roman"/>
                        </a:rPr>
                        <a:t>Thursday</a:t>
                      </a:r>
                      <a:r>
                        <a:rPr lang="en-GB" sz="2400" baseline="0" dirty="0" smtClean="0">
                          <a:latin typeface="Comic Sans MS"/>
                          <a:ea typeface="Calibri"/>
                          <a:cs typeface="Times New Roman"/>
                        </a:rPr>
                        <a:t> </a:t>
                      </a:r>
                      <a:r>
                        <a:rPr lang="en-GB" sz="2400" baseline="0" dirty="0" smtClean="0">
                          <a:latin typeface="Comic Sans MS"/>
                          <a:ea typeface="Calibri"/>
                          <a:cs typeface="Times New Roman"/>
                        </a:rPr>
                        <a:t>30th April 2020</a:t>
                      </a:r>
                      <a:endParaRPr lang="en-GB"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696447">
                <a:tc>
                  <a:txBody>
                    <a:bodyPr/>
                    <a:lstStyle/>
                    <a:p>
                      <a:pPr>
                        <a:lnSpc>
                          <a:spcPct val="115000"/>
                        </a:lnSpc>
                        <a:spcAft>
                          <a:spcPts val="0"/>
                        </a:spcAft>
                      </a:pPr>
                      <a:r>
                        <a:rPr lang="en-GB" sz="2200" b="1" u="sng" dirty="0" err="1">
                          <a:latin typeface="Comic Sans MS"/>
                          <a:ea typeface="Calibri"/>
                          <a:cs typeface="Times New Roman"/>
                        </a:rPr>
                        <a:t>L.Obj</a:t>
                      </a:r>
                      <a:r>
                        <a:rPr lang="en-GB" sz="2200" b="1" u="sng" dirty="0">
                          <a:latin typeface="Comic Sans MS"/>
                          <a:ea typeface="Calibri"/>
                          <a:cs typeface="Times New Roman"/>
                        </a:rPr>
                        <a:t>:  </a:t>
                      </a:r>
                      <a:endParaRPr lang="en-GB" sz="2200" dirty="0">
                        <a:latin typeface="Calibri"/>
                        <a:ea typeface="Calibri"/>
                        <a:cs typeface="Times New Roman"/>
                      </a:endParaRPr>
                    </a:p>
                    <a:p>
                      <a:r>
                        <a:rPr lang="en-GB" sz="2200" b="1" i="0" dirty="0">
                          <a:latin typeface="Comic Sans MS" pitchFamily="66" charset="0"/>
                          <a:ea typeface="Calibri"/>
                          <a:cs typeface="Times New Roman"/>
                        </a:rPr>
                        <a:t>*</a:t>
                      </a:r>
                      <a:r>
                        <a:rPr lang="en-GB" sz="2200" b="1" i="0" dirty="0" smtClean="0">
                          <a:latin typeface="Comic Sans MS" pitchFamily="66" charset="0"/>
                          <a:ea typeface="Calibri"/>
                          <a:cs typeface="Times New Roman"/>
                        </a:rPr>
                        <a:t>I can paint</a:t>
                      </a:r>
                      <a:r>
                        <a:rPr lang="en-GB" sz="2200" b="1" i="0" baseline="0" dirty="0" smtClean="0">
                          <a:latin typeface="Comic Sans MS" pitchFamily="66" charset="0"/>
                          <a:ea typeface="Calibri"/>
                          <a:cs typeface="Times New Roman"/>
                        </a:rPr>
                        <a:t> the eye of an Ancient Greek creature, the phoenix</a:t>
                      </a:r>
                      <a:endParaRPr lang="en-GB" sz="2200" i="0" kern="1200" dirty="0" smtClean="0">
                        <a:solidFill>
                          <a:schemeClr val="tx1"/>
                        </a:solidFill>
                        <a:latin typeface="Comic Sans MS" pitchFamily="66"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2050" name="AutoShape 2" descr="Image result for scienc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2054" name="AutoShape 6" descr="Image result for scienc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3074" name="Picture 2" descr="Phoenix™ | NOVOMATIC"/>
          <p:cNvPicPr>
            <a:picLocks noChangeAspect="1" noChangeArrowheads="1"/>
          </p:cNvPicPr>
          <p:nvPr/>
        </p:nvPicPr>
        <p:blipFill>
          <a:blip r:embed="rId3" cstate="print"/>
          <a:srcRect/>
          <a:stretch>
            <a:fillRect/>
          </a:stretch>
        </p:blipFill>
        <p:spPr bwMode="auto">
          <a:xfrm>
            <a:off x="1331640" y="2924944"/>
            <a:ext cx="6264696" cy="375881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784830"/>
          </a:xfrm>
          <a:prstGeom prst="rect">
            <a:avLst/>
          </a:prstGeom>
          <a:solidFill>
            <a:srgbClr val="FFFF00"/>
          </a:solidFill>
          <a:ln w="12700">
            <a:solidFill>
              <a:schemeClr val="tx1"/>
            </a:solidFill>
          </a:ln>
        </p:spPr>
        <p:txBody>
          <a:bodyPr wrap="square" rtlCol="0">
            <a:spAutoFit/>
          </a:bodyPr>
          <a:lstStyle/>
          <a:p>
            <a:pPr algn="ctr"/>
            <a:r>
              <a:rPr lang="en-GB" sz="4500" dirty="0" smtClean="0"/>
              <a:t>What I’m learning in Art today</a:t>
            </a:r>
            <a:endParaRPr lang="en-GB" sz="4500" dirty="0"/>
          </a:p>
        </p:txBody>
      </p:sp>
      <p:sp>
        <p:nvSpPr>
          <p:cNvPr id="4" name="Rectangle 3"/>
          <p:cNvSpPr/>
          <p:nvPr/>
        </p:nvSpPr>
        <p:spPr>
          <a:xfrm>
            <a:off x="323528" y="1052736"/>
            <a:ext cx="8568952" cy="2554545"/>
          </a:xfrm>
          <a:prstGeom prst="rect">
            <a:avLst/>
          </a:prstGeom>
          <a:ln w="12700">
            <a:solidFill>
              <a:schemeClr val="tx1"/>
            </a:solidFill>
          </a:ln>
        </p:spPr>
        <p:txBody>
          <a:bodyPr wrap="square">
            <a:spAutoFit/>
          </a:bodyPr>
          <a:lstStyle/>
          <a:p>
            <a:r>
              <a:rPr lang="en-GB" sz="3200" dirty="0" smtClean="0">
                <a:latin typeface="Comic Sans MS" pitchFamily="66" charset="0"/>
              </a:rPr>
              <a:t>In </a:t>
            </a:r>
            <a:r>
              <a:rPr lang="en-GB" sz="3200" b="1" dirty="0" smtClean="0">
                <a:latin typeface="Comic Sans MS" pitchFamily="66" charset="0"/>
              </a:rPr>
              <a:t>Ancient Greek</a:t>
            </a:r>
            <a:r>
              <a:rPr lang="en-GB" sz="3200" dirty="0" smtClean="0">
                <a:latin typeface="Comic Sans MS" pitchFamily="66" charset="0"/>
              </a:rPr>
              <a:t> mythology, a </a:t>
            </a:r>
            <a:r>
              <a:rPr lang="en-GB" sz="3200" b="1" dirty="0" smtClean="0">
                <a:latin typeface="Comic Sans MS" pitchFamily="66" charset="0"/>
              </a:rPr>
              <a:t>phoenix</a:t>
            </a:r>
            <a:r>
              <a:rPr lang="en-GB" sz="3200" dirty="0" smtClean="0">
                <a:latin typeface="Comic Sans MS" pitchFamily="66" charset="0"/>
              </a:rPr>
              <a:t> is a long-lived bird that cyclically regenerates or is otherwise born again. Associated with </a:t>
            </a:r>
            <a:r>
              <a:rPr lang="en-GB" sz="3200" b="1" dirty="0" smtClean="0">
                <a:latin typeface="Comic Sans MS" pitchFamily="66" charset="0"/>
              </a:rPr>
              <a:t>the</a:t>
            </a:r>
            <a:r>
              <a:rPr lang="en-GB" sz="3200" dirty="0" smtClean="0">
                <a:latin typeface="Comic Sans MS" pitchFamily="66" charset="0"/>
              </a:rPr>
              <a:t> sun, a </a:t>
            </a:r>
            <a:r>
              <a:rPr lang="en-GB" sz="3200" b="1" dirty="0" smtClean="0">
                <a:latin typeface="Comic Sans MS" pitchFamily="66" charset="0"/>
              </a:rPr>
              <a:t>phoenix</a:t>
            </a:r>
            <a:r>
              <a:rPr lang="en-GB" sz="3200" dirty="0" smtClean="0">
                <a:latin typeface="Comic Sans MS" pitchFamily="66" charset="0"/>
              </a:rPr>
              <a:t> obtains new life by arising from </a:t>
            </a:r>
            <a:r>
              <a:rPr lang="en-GB" sz="3200" b="1" dirty="0" smtClean="0">
                <a:latin typeface="Comic Sans MS" pitchFamily="66" charset="0"/>
              </a:rPr>
              <a:t>the</a:t>
            </a:r>
            <a:r>
              <a:rPr lang="en-GB" sz="3200" dirty="0" smtClean="0">
                <a:latin typeface="Comic Sans MS" pitchFamily="66" charset="0"/>
              </a:rPr>
              <a:t> ashes </a:t>
            </a:r>
            <a:r>
              <a:rPr lang="en-GB" sz="3200" b="1" dirty="0" smtClean="0">
                <a:latin typeface="Comic Sans MS" pitchFamily="66" charset="0"/>
              </a:rPr>
              <a:t>of</a:t>
            </a:r>
            <a:r>
              <a:rPr lang="en-GB" sz="3200" dirty="0" smtClean="0">
                <a:latin typeface="Comic Sans MS" pitchFamily="66" charset="0"/>
              </a:rPr>
              <a:t> its predecessor.</a:t>
            </a:r>
            <a:endParaRPr lang="en-GB" sz="3200" dirty="0">
              <a:latin typeface="Comic Sans MS" pitchFamily="66" charset="0"/>
            </a:endParaRPr>
          </a:p>
        </p:txBody>
      </p:sp>
      <p:sp>
        <p:nvSpPr>
          <p:cNvPr id="5" name="TextBox 4"/>
          <p:cNvSpPr txBox="1"/>
          <p:nvPr/>
        </p:nvSpPr>
        <p:spPr>
          <a:xfrm>
            <a:off x="323528" y="3861048"/>
            <a:ext cx="8280920" cy="1200329"/>
          </a:xfrm>
          <a:prstGeom prst="rect">
            <a:avLst/>
          </a:prstGeom>
          <a:solidFill>
            <a:srgbClr val="FFFF00"/>
          </a:solidFill>
          <a:ln w="9525">
            <a:solidFill>
              <a:schemeClr val="tx1"/>
            </a:solidFill>
          </a:ln>
        </p:spPr>
        <p:txBody>
          <a:bodyPr wrap="square" rtlCol="0">
            <a:spAutoFit/>
          </a:bodyPr>
          <a:lstStyle/>
          <a:p>
            <a:r>
              <a:rPr lang="en-GB" sz="3600" b="1" u="sng" dirty="0" smtClean="0"/>
              <a:t>Task:</a:t>
            </a:r>
          </a:p>
          <a:p>
            <a:r>
              <a:rPr lang="en-GB" sz="3600" dirty="0" smtClean="0"/>
              <a:t>Can you paint the </a:t>
            </a:r>
            <a:r>
              <a:rPr lang="en-GB" sz="3600" dirty="0" smtClean="0">
                <a:hlinkClick r:id="rId2"/>
              </a:rPr>
              <a:t>eye of a phoenix? </a:t>
            </a:r>
            <a:endParaRPr lang="en-GB" sz="3600" dirty="0" smtClean="0"/>
          </a:p>
        </p:txBody>
      </p:sp>
      <p:sp>
        <p:nvSpPr>
          <p:cNvPr id="6" name="Up Arrow 5"/>
          <p:cNvSpPr/>
          <p:nvPr/>
        </p:nvSpPr>
        <p:spPr>
          <a:xfrm>
            <a:off x="5148064" y="5157192"/>
            <a:ext cx="360040" cy="79208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3923928" y="6021288"/>
            <a:ext cx="3384376" cy="369332"/>
          </a:xfrm>
          <a:prstGeom prst="rect">
            <a:avLst/>
          </a:prstGeom>
          <a:noFill/>
        </p:spPr>
        <p:txBody>
          <a:bodyPr wrap="square" rtlCol="0">
            <a:spAutoFit/>
          </a:bodyPr>
          <a:lstStyle/>
          <a:p>
            <a:r>
              <a:rPr lang="en-GB" b="1" u="sng" dirty="0" smtClean="0"/>
              <a:t>Click here to take you to the link</a:t>
            </a:r>
            <a:endParaRPr lang="en-GB" b="1" u="sng"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84830"/>
          </a:xfrm>
          <a:prstGeom prst="rect">
            <a:avLst/>
          </a:prstGeom>
          <a:solidFill>
            <a:srgbClr val="FFFF00"/>
          </a:solidFill>
          <a:ln w="12700">
            <a:solidFill>
              <a:schemeClr val="tx1"/>
            </a:solidFill>
          </a:ln>
        </p:spPr>
        <p:txBody>
          <a:bodyPr wrap="square" rtlCol="0">
            <a:spAutoFit/>
          </a:bodyPr>
          <a:lstStyle/>
          <a:p>
            <a:pPr algn="ctr"/>
            <a:r>
              <a:rPr lang="en-GB" sz="4500" dirty="0" smtClean="0"/>
              <a:t>What I’m learning in ART today</a:t>
            </a:r>
            <a:endParaRPr lang="en-GB" sz="4500" dirty="0"/>
          </a:p>
        </p:txBody>
      </p:sp>
      <p:graphicFrame>
        <p:nvGraphicFramePr>
          <p:cNvPr id="5" name="Table 4"/>
          <p:cNvGraphicFramePr>
            <a:graphicFrameLocks noGrp="1"/>
          </p:cNvGraphicFramePr>
          <p:nvPr>
            <p:extLst>
              <p:ext uri="{D42A27DB-BD31-4B8C-83A1-F6EECF244321}">
                <p14:modId xmlns:p14="http://schemas.microsoft.com/office/powerpoint/2010/main" xmlns="" val="1340696627"/>
              </p:ext>
            </p:extLst>
          </p:nvPr>
        </p:nvGraphicFramePr>
        <p:xfrm>
          <a:off x="179510" y="908720"/>
          <a:ext cx="8784977" cy="1871853"/>
        </p:xfrm>
        <a:graphic>
          <a:graphicData uri="http://schemas.openxmlformats.org/drawingml/2006/table">
            <a:tbl>
              <a:tblPr/>
              <a:tblGrid>
                <a:gridCol w="8784977">
                  <a:extLst>
                    <a:ext uri="{9D8B030D-6E8A-4147-A177-3AD203B41FA5}">
                      <a16:colId xmlns:a16="http://schemas.microsoft.com/office/drawing/2014/main" xmlns="" val="20000"/>
                    </a:ext>
                  </a:extLst>
                </a:gridCol>
              </a:tblGrid>
              <a:tr h="813117">
                <a:tc>
                  <a:txBody>
                    <a:bodyPr/>
                    <a:lstStyle/>
                    <a:p>
                      <a:pPr algn="ctr">
                        <a:lnSpc>
                          <a:spcPct val="115000"/>
                        </a:lnSpc>
                        <a:spcAft>
                          <a:spcPts val="0"/>
                        </a:spcAft>
                      </a:pPr>
                      <a:r>
                        <a:rPr lang="en-GB" sz="2400" b="1" u="sng" dirty="0" smtClean="0">
                          <a:latin typeface="Comic Sans MS"/>
                          <a:ea typeface="Calibri"/>
                          <a:cs typeface="Times New Roman"/>
                        </a:rPr>
                        <a:t>(ART</a:t>
                      </a:r>
                      <a:r>
                        <a:rPr lang="en-GB" sz="2400" b="1" u="sng" baseline="0" dirty="0" smtClean="0">
                          <a:latin typeface="Comic Sans MS"/>
                          <a:ea typeface="Calibri"/>
                          <a:cs typeface="Times New Roman"/>
                        </a:rPr>
                        <a:t>)</a:t>
                      </a:r>
                      <a:endParaRPr lang="en-GB" sz="2400" dirty="0">
                        <a:latin typeface="Calibri"/>
                        <a:ea typeface="Calibri"/>
                        <a:cs typeface="Times New Roman"/>
                      </a:endParaRPr>
                    </a:p>
                    <a:p>
                      <a:pPr>
                        <a:lnSpc>
                          <a:spcPct val="115000"/>
                        </a:lnSpc>
                        <a:spcAft>
                          <a:spcPts val="0"/>
                        </a:spcAft>
                      </a:pPr>
                      <a:r>
                        <a:rPr lang="en-GB" sz="2400" b="1" u="sng" dirty="0">
                          <a:latin typeface="Comic Sans MS"/>
                          <a:ea typeface="Calibri"/>
                          <a:cs typeface="Times New Roman"/>
                        </a:rPr>
                        <a:t>Date</a:t>
                      </a:r>
                      <a:r>
                        <a:rPr lang="en-GB" sz="2400" dirty="0">
                          <a:latin typeface="Comic Sans MS"/>
                          <a:ea typeface="Calibri"/>
                          <a:cs typeface="Times New Roman"/>
                        </a:rPr>
                        <a:t>: </a:t>
                      </a:r>
                      <a:r>
                        <a:rPr lang="en-GB" sz="2400" dirty="0" smtClean="0">
                          <a:latin typeface="Comic Sans MS"/>
                          <a:ea typeface="Calibri"/>
                          <a:cs typeface="Times New Roman"/>
                        </a:rPr>
                        <a:t>Thursday</a:t>
                      </a:r>
                      <a:r>
                        <a:rPr lang="en-GB" sz="2400" baseline="0" dirty="0" smtClean="0">
                          <a:latin typeface="Comic Sans MS"/>
                          <a:ea typeface="Calibri"/>
                          <a:cs typeface="Times New Roman"/>
                        </a:rPr>
                        <a:t> </a:t>
                      </a:r>
                      <a:r>
                        <a:rPr lang="en-GB" sz="2400" baseline="0" dirty="0" smtClean="0">
                          <a:latin typeface="Comic Sans MS"/>
                          <a:ea typeface="Calibri"/>
                          <a:cs typeface="Times New Roman"/>
                        </a:rPr>
                        <a:t>30th April 2020</a:t>
                      </a:r>
                      <a:endParaRPr lang="en-GB"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696447">
                <a:tc>
                  <a:txBody>
                    <a:bodyPr/>
                    <a:lstStyle/>
                    <a:p>
                      <a:pPr>
                        <a:lnSpc>
                          <a:spcPct val="115000"/>
                        </a:lnSpc>
                        <a:spcAft>
                          <a:spcPts val="0"/>
                        </a:spcAft>
                      </a:pPr>
                      <a:r>
                        <a:rPr lang="en-GB" sz="2200" b="1" u="sng" dirty="0" err="1">
                          <a:latin typeface="Comic Sans MS"/>
                          <a:ea typeface="Calibri"/>
                          <a:cs typeface="Times New Roman"/>
                        </a:rPr>
                        <a:t>L.Obj</a:t>
                      </a:r>
                      <a:r>
                        <a:rPr lang="en-GB" sz="2200" b="1" u="sng" dirty="0">
                          <a:latin typeface="Comic Sans MS"/>
                          <a:ea typeface="Calibri"/>
                          <a:cs typeface="Times New Roman"/>
                        </a:rPr>
                        <a:t>:  </a:t>
                      </a:r>
                      <a:endParaRPr lang="en-GB" sz="2200" dirty="0">
                        <a:latin typeface="Calibri"/>
                        <a:ea typeface="Calibri"/>
                        <a:cs typeface="Times New Roman"/>
                      </a:endParaRPr>
                    </a:p>
                    <a:p>
                      <a:r>
                        <a:rPr lang="en-GB" sz="2200" b="1" i="0" dirty="0">
                          <a:latin typeface="Comic Sans MS" pitchFamily="66" charset="0"/>
                          <a:ea typeface="Calibri"/>
                          <a:cs typeface="Times New Roman"/>
                        </a:rPr>
                        <a:t>*</a:t>
                      </a:r>
                      <a:r>
                        <a:rPr lang="en-GB" sz="2200" b="1" i="0" dirty="0" smtClean="0">
                          <a:latin typeface="Comic Sans MS" pitchFamily="66" charset="0"/>
                          <a:ea typeface="Calibri"/>
                          <a:cs typeface="Times New Roman"/>
                        </a:rPr>
                        <a:t>I can</a:t>
                      </a:r>
                      <a:r>
                        <a:rPr lang="en-GB" sz="2200" b="1" i="0" baseline="0" dirty="0" smtClean="0">
                          <a:latin typeface="Comic Sans MS" pitchFamily="66" charset="0"/>
                          <a:ea typeface="Calibri"/>
                          <a:cs typeface="Times New Roman"/>
                        </a:rPr>
                        <a:t> draw Ancient Greek vases with accuracy and attention to detail.</a:t>
                      </a:r>
                      <a:endParaRPr lang="en-GB" sz="2200" i="0" kern="1200" dirty="0" smtClean="0">
                        <a:solidFill>
                          <a:schemeClr val="tx1"/>
                        </a:solidFill>
                        <a:latin typeface="Comic Sans MS" pitchFamily="66"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2050" name="AutoShape 2" descr="Image result for scienc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2054" name="AutoShape 6" descr="Image result for scienc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2" name="Picture 2" descr="https://www.historyforkids.net/wp-content/uploads/2020/01/Ancient-Greek-Vase-Painting-1.jpg"/>
          <p:cNvPicPr>
            <a:picLocks noChangeAspect="1" noChangeArrowheads="1"/>
          </p:cNvPicPr>
          <p:nvPr/>
        </p:nvPicPr>
        <p:blipFill>
          <a:blip r:embed="rId3" cstate="print"/>
          <a:srcRect/>
          <a:stretch>
            <a:fillRect/>
          </a:stretch>
        </p:blipFill>
        <p:spPr bwMode="auto">
          <a:xfrm>
            <a:off x="179512" y="2852936"/>
            <a:ext cx="3771900" cy="3810000"/>
          </a:xfrm>
          <a:prstGeom prst="rect">
            <a:avLst/>
          </a:prstGeom>
          <a:noFill/>
        </p:spPr>
      </p:pic>
      <p:pic>
        <p:nvPicPr>
          <p:cNvPr id="12" name="Picture 10" descr="Ancient Greek Black-Figure Hydria Ricci Pottery - The Ancient Home"/>
          <p:cNvPicPr>
            <a:picLocks noChangeAspect="1" noChangeArrowheads="1"/>
          </p:cNvPicPr>
          <p:nvPr/>
        </p:nvPicPr>
        <p:blipFill>
          <a:blip r:embed="rId4" cstate="print"/>
          <a:srcRect/>
          <a:stretch>
            <a:fillRect/>
          </a:stretch>
        </p:blipFill>
        <p:spPr bwMode="auto">
          <a:xfrm>
            <a:off x="5220072" y="2924944"/>
            <a:ext cx="2736304" cy="3648407"/>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784830"/>
          </a:xfrm>
          <a:prstGeom prst="rect">
            <a:avLst/>
          </a:prstGeom>
          <a:solidFill>
            <a:srgbClr val="FFFF00"/>
          </a:solidFill>
          <a:ln w="12700">
            <a:solidFill>
              <a:schemeClr val="tx1"/>
            </a:solidFill>
          </a:ln>
        </p:spPr>
        <p:txBody>
          <a:bodyPr wrap="square" rtlCol="0">
            <a:spAutoFit/>
          </a:bodyPr>
          <a:lstStyle/>
          <a:p>
            <a:pPr algn="ctr"/>
            <a:r>
              <a:rPr lang="en-GB" sz="4500" dirty="0" smtClean="0"/>
              <a:t>What I’m learning in Art today</a:t>
            </a:r>
            <a:endParaRPr lang="en-GB" sz="4500" dirty="0"/>
          </a:p>
        </p:txBody>
      </p:sp>
      <p:sp>
        <p:nvSpPr>
          <p:cNvPr id="4" name="Rectangle 3"/>
          <p:cNvSpPr/>
          <p:nvPr/>
        </p:nvSpPr>
        <p:spPr>
          <a:xfrm>
            <a:off x="179512" y="908720"/>
            <a:ext cx="8784976" cy="3785652"/>
          </a:xfrm>
          <a:prstGeom prst="rect">
            <a:avLst/>
          </a:prstGeom>
          <a:ln w="12700">
            <a:solidFill>
              <a:schemeClr val="tx1"/>
            </a:solidFill>
          </a:ln>
        </p:spPr>
        <p:txBody>
          <a:bodyPr wrap="square">
            <a:spAutoFit/>
          </a:bodyPr>
          <a:lstStyle/>
          <a:p>
            <a:r>
              <a:rPr lang="en-GB" sz="2000" dirty="0" smtClean="0">
                <a:latin typeface="Comic Sans MS" pitchFamily="66" charset="0"/>
              </a:rPr>
              <a:t>	Ancient Greek art was an important part of the lives of the people. Vase painting was important, and the pots would normally feature paintings of people or figures. Vases were part of a way that the Ancient Greeks made money and artists would sell and trade vases to make a living.</a:t>
            </a:r>
          </a:p>
          <a:p>
            <a:endParaRPr lang="en-GB" sz="2000" dirty="0" smtClean="0">
              <a:latin typeface="Comic Sans MS" pitchFamily="66" charset="0"/>
            </a:endParaRPr>
          </a:p>
          <a:p>
            <a:pPr algn="ctr"/>
            <a:r>
              <a:rPr lang="en-GB" sz="2000" b="1" u="sng" dirty="0" smtClean="0">
                <a:latin typeface="Comic Sans MS" pitchFamily="66" charset="0"/>
              </a:rPr>
              <a:t>Vase Painting</a:t>
            </a:r>
          </a:p>
          <a:p>
            <a:r>
              <a:rPr lang="en-GB" sz="2000" dirty="0" smtClean="0">
                <a:latin typeface="Comic Sans MS" pitchFamily="66" charset="0"/>
              </a:rPr>
              <a:t>	The most popular vase painting was when the Ancient Greeks would paint a red or a black pot. These vases were used mostly for holding wine and for holding water. The vases were popular in homes, especially the homes of wealthy people. They were considered pieces of artwork and were also practical because they held important things.</a:t>
            </a:r>
          </a:p>
        </p:txBody>
      </p:sp>
      <p:pic>
        <p:nvPicPr>
          <p:cNvPr id="1026" name="Picture 2" descr="https://www.historyforkids.net/wp-content/uploads/2020/01/Ancient-Greek-Vase-Painting-2.jpg"/>
          <p:cNvPicPr>
            <a:picLocks noChangeAspect="1" noChangeArrowheads="1"/>
          </p:cNvPicPr>
          <p:nvPr/>
        </p:nvPicPr>
        <p:blipFill>
          <a:blip r:embed="rId2" cstate="print"/>
          <a:srcRect/>
          <a:stretch>
            <a:fillRect/>
          </a:stretch>
        </p:blipFill>
        <p:spPr bwMode="auto">
          <a:xfrm>
            <a:off x="179512" y="4837896"/>
            <a:ext cx="1656184" cy="1769427"/>
          </a:xfrm>
          <a:prstGeom prst="rect">
            <a:avLst/>
          </a:prstGeom>
          <a:noFill/>
        </p:spPr>
      </p:pic>
      <p:pic>
        <p:nvPicPr>
          <p:cNvPr id="1028" name="Picture 4" descr="https://www.historyforkids.net/wp-content/uploads/2020/01/Ancient-Greek-Vase-Painting-3.jpg"/>
          <p:cNvPicPr>
            <a:picLocks noChangeAspect="1" noChangeArrowheads="1"/>
          </p:cNvPicPr>
          <p:nvPr/>
        </p:nvPicPr>
        <p:blipFill>
          <a:blip r:embed="rId3" cstate="print"/>
          <a:srcRect/>
          <a:stretch>
            <a:fillRect/>
          </a:stretch>
        </p:blipFill>
        <p:spPr bwMode="auto">
          <a:xfrm>
            <a:off x="1979712" y="4869160"/>
            <a:ext cx="1541562" cy="1775993"/>
          </a:xfrm>
          <a:prstGeom prst="rect">
            <a:avLst/>
          </a:prstGeom>
          <a:noFill/>
        </p:spPr>
      </p:pic>
      <p:pic>
        <p:nvPicPr>
          <p:cNvPr id="1030" name="Picture 6" descr="https://www.historyforkids.net/wp-content/uploads/2020/01/Ancient-Greek-Vase-Painting-4.jpg"/>
          <p:cNvPicPr>
            <a:picLocks noChangeAspect="1" noChangeArrowheads="1"/>
          </p:cNvPicPr>
          <p:nvPr/>
        </p:nvPicPr>
        <p:blipFill>
          <a:blip r:embed="rId4" cstate="print"/>
          <a:srcRect/>
          <a:stretch>
            <a:fillRect/>
          </a:stretch>
        </p:blipFill>
        <p:spPr bwMode="auto">
          <a:xfrm>
            <a:off x="3635896" y="4869160"/>
            <a:ext cx="1247755" cy="1728192"/>
          </a:xfrm>
          <a:prstGeom prst="rect">
            <a:avLst/>
          </a:prstGeom>
          <a:noFill/>
        </p:spPr>
      </p:pic>
      <p:pic>
        <p:nvPicPr>
          <p:cNvPr id="1032" name="Picture 8" descr="https://www.historyforkids.net/wp-content/uploads/2020/01/Ancient-Greek-Vase-Painting-1.jpg"/>
          <p:cNvPicPr>
            <a:picLocks noChangeAspect="1" noChangeArrowheads="1"/>
          </p:cNvPicPr>
          <p:nvPr/>
        </p:nvPicPr>
        <p:blipFill>
          <a:blip r:embed="rId5" cstate="print"/>
          <a:srcRect/>
          <a:stretch>
            <a:fillRect/>
          </a:stretch>
        </p:blipFill>
        <p:spPr bwMode="auto">
          <a:xfrm>
            <a:off x="5004048" y="4797152"/>
            <a:ext cx="1775838" cy="1793776"/>
          </a:xfrm>
          <a:prstGeom prst="rect">
            <a:avLst/>
          </a:prstGeom>
          <a:noFill/>
        </p:spPr>
      </p:pic>
      <p:pic>
        <p:nvPicPr>
          <p:cNvPr id="1034" name="Picture 10" descr="Ancient Greek Black-Figure Hydria Ricci Pottery - The Ancient Home"/>
          <p:cNvPicPr>
            <a:picLocks noChangeAspect="1" noChangeArrowheads="1"/>
          </p:cNvPicPr>
          <p:nvPr/>
        </p:nvPicPr>
        <p:blipFill>
          <a:blip r:embed="rId6" cstate="print"/>
          <a:srcRect/>
          <a:stretch>
            <a:fillRect/>
          </a:stretch>
        </p:blipFill>
        <p:spPr bwMode="auto">
          <a:xfrm>
            <a:off x="6876256" y="4797152"/>
            <a:ext cx="1375656" cy="1834209"/>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84830"/>
          </a:xfrm>
          <a:prstGeom prst="rect">
            <a:avLst/>
          </a:prstGeom>
          <a:solidFill>
            <a:srgbClr val="FFFF00"/>
          </a:solidFill>
          <a:ln w="12700">
            <a:solidFill>
              <a:schemeClr val="tx1"/>
            </a:solidFill>
          </a:ln>
        </p:spPr>
        <p:txBody>
          <a:bodyPr wrap="square" rtlCol="0">
            <a:spAutoFit/>
          </a:bodyPr>
          <a:lstStyle/>
          <a:p>
            <a:pPr algn="ctr"/>
            <a:r>
              <a:rPr lang="en-GB" sz="4500" dirty="0" smtClean="0"/>
              <a:t>What I’m learning in Art today</a:t>
            </a:r>
            <a:endParaRPr lang="en-GB" sz="4500" dirty="0"/>
          </a:p>
        </p:txBody>
      </p:sp>
      <p:sp>
        <p:nvSpPr>
          <p:cNvPr id="3" name="Rectangle 2"/>
          <p:cNvSpPr/>
          <p:nvPr/>
        </p:nvSpPr>
        <p:spPr>
          <a:xfrm>
            <a:off x="179512" y="908720"/>
            <a:ext cx="8784976" cy="5586145"/>
          </a:xfrm>
          <a:prstGeom prst="rect">
            <a:avLst/>
          </a:prstGeom>
          <a:ln w="12700">
            <a:solidFill>
              <a:schemeClr val="tx1"/>
            </a:solidFill>
          </a:ln>
        </p:spPr>
        <p:txBody>
          <a:bodyPr wrap="square">
            <a:spAutoFit/>
          </a:bodyPr>
          <a:lstStyle/>
          <a:p>
            <a:pPr algn="ctr"/>
            <a:r>
              <a:rPr lang="en-GB" sz="2100" b="1" u="sng" dirty="0" smtClean="0">
                <a:latin typeface="Comic Sans MS" pitchFamily="66" charset="0"/>
              </a:rPr>
              <a:t>Shapes</a:t>
            </a:r>
          </a:p>
          <a:p>
            <a:r>
              <a:rPr lang="en-GB" sz="2100" dirty="0" smtClean="0">
                <a:latin typeface="Comic Sans MS" pitchFamily="66" charset="0"/>
              </a:rPr>
              <a:t>	The shape of the vase was different during different times of Ancient Greece. Some of the vases would be made as different sections. There would be a foot, a neck and handles.  The sections were joined together and would be dried. Each vase was unique and had a unique shape and a unique size. The vases might be small, or they might be large. </a:t>
            </a:r>
          </a:p>
          <a:p>
            <a:r>
              <a:rPr lang="en-GB" sz="2100" dirty="0" smtClean="0">
                <a:latin typeface="Comic Sans MS" pitchFamily="66" charset="0"/>
              </a:rPr>
              <a:t>	Depending on what the vase was going to hold, the artist would decide what shape it was going to be. The most common was wine holders and it was called a </a:t>
            </a:r>
            <a:r>
              <a:rPr lang="en-GB" sz="2100" dirty="0" err="1" smtClean="0">
                <a:latin typeface="Comic Sans MS" pitchFamily="66" charset="0"/>
              </a:rPr>
              <a:t>krater</a:t>
            </a:r>
            <a:r>
              <a:rPr lang="en-GB" sz="2100" dirty="0" smtClean="0">
                <a:latin typeface="Comic Sans MS" pitchFamily="66" charset="0"/>
              </a:rPr>
              <a:t> and it was used to mix the water into the wine. A vase for pouring the wine would be called a </a:t>
            </a:r>
            <a:r>
              <a:rPr lang="en-GB" sz="2100" dirty="0" err="1" smtClean="0">
                <a:latin typeface="Comic Sans MS" pitchFamily="66" charset="0"/>
              </a:rPr>
              <a:t>oinochoai</a:t>
            </a:r>
            <a:r>
              <a:rPr lang="en-GB" sz="2100" dirty="0" smtClean="0">
                <a:latin typeface="Comic Sans MS" pitchFamily="66" charset="0"/>
              </a:rPr>
              <a:t>.</a:t>
            </a:r>
          </a:p>
          <a:p>
            <a:r>
              <a:rPr lang="en-GB" sz="2100" dirty="0" smtClean="0">
                <a:latin typeface="Comic Sans MS" pitchFamily="66" charset="0"/>
              </a:rPr>
              <a:t>	The cups that had stems were also considered vases and they were called </a:t>
            </a:r>
            <a:r>
              <a:rPr lang="en-GB" sz="2100" dirty="0" err="1" smtClean="0">
                <a:latin typeface="Comic Sans MS" pitchFamily="66" charset="0"/>
              </a:rPr>
              <a:t>kylixes</a:t>
            </a:r>
            <a:r>
              <a:rPr lang="en-GB" sz="2100" dirty="0" smtClean="0">
                <a:latin typeface="Comic Sans MS" pitchFamily="66" charset="0"/>
              </a:rPr>
              <a:t>. To hold oil or perfume, the vase maker would make a </a:t>
            </a:r>
            <a:r>
              <a:rPr lang="en-GB" sz="2100" dirty="0" err="1" smtClean="0">
                <a:latin typeface="Comic Sans MS" pitchFamily="66" charset="0"/>
              </a:rPr>
              <a:t>lekythoi</a:t>
            </a:r>
            <a:r>
              <a:rPr lang="en-GB" sz="2100" dirty="0" smtClean="0">
                <a:latin typeface="Comic Sans MS" pitchFamily="66" charset="0"/>
              </a:rPr>
              <a:t> jar. They were sturdy and had handles so that they could be carried easily.  Each one would then be decorated to the buyer or artists choice.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84830"/>
          </a:xfrm>
          <a:prstGeom prst="rect">
            <a:avLst/>
          </a:prstGeom>
          <a:solidFill>
            <a:srgbClr val="FFFF00"/>
          </a:solidFill>
          <a:ln w="12700">
            <a:solidFill>
              <a:schemeClr val="tx1"/>
            </a:solidFill>
          </a:ln>
        </p:spPr>
        <p:txBody>
          <a:bodyPr wrap="square" rtlCol="0">
            <a:spAutoFit/>
          </a:bodyPr>
          <a:lstStyle/>
          <a:p>
            <a:pPr algn="ctr"/>
            <a:r>
              <a:rPr lang="en-GB" sz="4500" dirty="0" smtClean="0"/>
              <a:t>What I’m learning in Art today</a:t>
            </a:r>
            <a:endParaRPr lang="en-GB" sz="4500" dirty="0"/>
          </a:p>
        </p:txBody>
      </p:sp>
      <p:sp>
        <p:nvSpPr>
          <p:cNvPr id="3" name="Rectangle 2"/>
          <p:cNvSpPr/>
          <p:nvPr/>
        </p:nvSpPr>
        <p:spPr>
          <a:xfrm>
            <a:off x="179512" y="908720"/>
            <a:ext cx="8784976" cy="5324535"/>
          </a:xfrm>
          <a:prstGeom prst="rect">
            <a:avLst/>
          </a:prstGeom>
          <a:ln w="12700">
            <a:solidFill>
              <a:schemeClr val="tx1"/>
            </a:solidFill>
          </a:ln>
        </p:spPr>
        <p:txBody>
          <a:bodyPr wrap="square">
            <a:spAutoFit/>
          </a:bodyPr>
          <a:lstStyle/>
          <a:p>
            <a:pPr algn="ctr"/>
            <a:r>
              <a:rPr lang="en-GB" sz="2000" b="1" u="sng" dirty="0" smtClean="0">
                <a:latin typeface="Comic Sans MS" pitchFamily="66" charset="0"/>
              </a:rPr>
              <a:t>Pottery</a:t>
            </a:r>
          </a:p>
          <a:p>
            <a:r>
              <a:rPr lang="en-GB" sz="2000" dirty="0" smtClean="0">
                <a:latin typeface="Comic Sans MS" pitchFamily="66" charset="0"/>
              </a:rPr>
              <a:t>	The vases were made on a pottery wheel and they were made out of clay. The handles and other shapes would be added with clay slip.</a:t>
            </a:r>
          </a:p>
          <a:p>
            <a:r>
              <a:rPr lang="en-GB" sz="2000" dirty="0" smtClean="0">
                <a:latin typeface="Comic Sans MS" pitchFamily="66" charset="0"/>
              </a:rPr>
              <a:t>This would allow the parts to stick together and then the pot would dry.</a:t>
            </a:r>
          </a:p>
          <a:p>
            <a:endParaRPr lang="en-GB" sz="2000" dirty="0" smtClean="0">
              <a:latin typeface="Comic Sans MS" pitchFamily="66" charset="0"/>
            </a:endParaRPr>
          </a:p>
          <a:p>
            <a:pPr algn="ctr"/>
            <a:r>
              <a:rPr lang="en-GB" sz="2000" b="1" u="sng" dirty="0" smtClean="0">
                <a:latin typeface="Comic Sans MS" pitchFamily="66" charset="0"/>
              </a:rPr>
              <a:t>Painting</a:t>
            </a:r>
          </a:p>
          <a:p>
            <a:r>
              <a:rPr lang="en-GB" sz="2000" dirty="0" smtClean="0">
                <a:latin typeface="Comic Sans MS" pitchFamily="66" charset="0"/>
              </a:rPr>
              <a:t>	The vase would then be decorated, and it would depend on the time as to what style was used. The vase would be painted with black or other coloured paint and the marks would be put on the vase with a small brush. The brush would be made out of feathers or animal tail. When a vase was painted, the painter would put on multiple layers of paint and the paint would eventually chip off.</a:t>
            </a:r>
          </a:p>
          <a:p>
            <a:endParaRPr lang="en-GB" sz="2000" dirty="0" smtClean="0">
              <a:latin typeface="Comic Sans MS" pitchFamily="66" charset="0"/>
            </a:endParaRPr>
          </a:p>
          <a:p>
            <a:pPr algn="ctr"/>
            <a:r>
              <a:rPr lang="en-GB" sz="2000" b="1" u="sng" dirty="0" smtClean="0">
                <a:latin typeface="Comic Sans MS" pitchFamily="66" charset="0"/>
              </a:rPr>
              <a:t>Firing</a:t>
            </a:r>
          </a:p>
          <a:p>
            <a:r>
              <a:rPr lang="en-GB" sz="2000" dirty="0" smtClean="0">
                <a:latin typeface="Comic Sans MS" pitchFamily="66" charset="0"/>
              </a:rPr>
              <a:t>	The vase would have to be put into a fire so that it would harden and last for a long time. The pottery was considered softer than modern pottery and that is because of the lack of heat the vase would be put in.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84830"/>
          </a:xfrm>
          <a:prstGeom prst="rect">
            <a:avLst/>
          </a:prstGeom>
          <a:solidFill>
            <a:srgbClr val="FFFF00"/>
          </a:solidFill>
          <a:ln w="12700">
            <a:solidFill>
              <a:schemeClr val="tx1"/>
            </a:solidFill>
          </a:ln>
        </p:spPr>
        <p:txBody>
          <a:bodyPr wrap="square" rtlCol="0">
            <a:spAutoFit/>
          </a:bodyPr>
          <a:lstStyle/>
          <a:p>
            <a:pPr algn="ctr"/>
            <a:r>
              <a:rPr lang="en-GB" sz="4500" dirty="0" smtClean="0"/>
              <a:t>What I’m learning in Art today</a:t>
            </a:r>
            <a:endParaRPr lang="en-GB" sz="4500" dirty="0"/>
          </a:p>
        </p:txBody>
      </p:sp>
      <p:sp>
        <p:nvSpPr>
          <p:cNvPr id="3" name="Rectangle 2"/>
          <p:cNvSpPr/>
          <p:nvPr/>
        </p:nvSpPr>
        <p:spPr>
          <a:xfrm>
            <a:off x="179512" y="908720"/>
            <a:ext cx="8784976" cy="3647152"/>
          </a:xfrm>
          <a:prstGeom prst="rect">
            <a:avLst/>
          </a:prstGeom>
          <a:ln w="12700">
            <a:solidFill>
              <a:schemeClr val="tx1"/>
            </a:solidFill>
          </a:ln>
        </p:spPr>
        <p:txBody>
          <a:bodyPr wrap="square">
            <a:spAutoFit/>
          </a:bodyPr>
          <a:lstStyle/>
          <a:p>
            <a:pPr algn="ctr"/>
            <a:r>
              <a:rPr lang="en-GB" sz="2100" b="1" u="sng" dirty="0" smtClean="0">
                <a:latin typeface="Comic Sans MS" pitchFamily="66" charset="0"/>
              </a:rPr>
              <a:t>Painter</a:t>
            </a:r>
          </a:p>
          <a:p>
            <a:r>
              <a:rPr lang="en-GB" sz="2100" dirty="0" smtClean="0">
                <a:latin typeface="Comic Sans MS" pitchFamily="66" charset="0"/>
              </a:rPr>
              <a:t>	The painter of the vases usually was considered an artist, or a specialist and they would paint the vases and sell them to make a living. Each painter had their own style and design and people could tell if a certain artist painted a vase. Painters painted vases in workshops and was usually considered a master potter. The artists did not have any type of government control over them and they were allowed to paint whatever they wanted on the vase. </a:t>
            </a:r>
          </a:p>
          <a:p>
            <a:r>
              <a:rPr lang="en-GB" sz="2100" dirty="0" smtClean="0">
                <a:latin typeface="Comic Sans MS" pitchFamily="66" charset="0"/>
              </a:rPr>
              <a:t>	Most of the workers were paid the same as manual labourers or crafters and it would usually only cost the buyer a day wage to purchase a vase. Some artists made over 200 vases.</a:t>
            </a:r>
            <a:endParaRPr lang="en-GB" sz="2100" dirty="0">
              <a:latin typeface="Comic Sans MS" pitchFamily="66" charset="0"/>
            </a:endParaRPr>
          </a:p>
        </p:txBody>
      </p:sp>
      <p:sp>
        <p:nvSpPr>
          <p:cNvPr id="4" name="TextBox 3"/>
          <p:cNvSpPr txBox="1"/>
          <p:nvPr/>
        </p:nvSpPr>
        <p:spPr>
          <a:xfrm>
            <a:off x="179512" y="4725144"/>
            <a:ext cx="6624736" cy="523220"/>
          </a:xfrm>
          <a:prstGeom prst="rect">
            <a:avLst/>
          </a:prstGeom>
          <a:solidFill>
            <a:srgbClr val="FFFF00"/>
          </a:solidFill>
          <a:ln w="9525">
            <a:solidFill>
              <a:schemeClr val="tx1"/>
            </a:solidFill>
          </a:ln>
        </p:spPr>
        <p:txBody>
          <a:bodyPr wrap="square" rtlCol="0">
            <a:spAutoFit/>
          </a:bodyPr>
          <a:lstStyle/>
          <a:p>
            <a:r>
              <a:rPr lang="en-GB" sz="2800" b="1" u="sng" dirty="0" smtClean="0"/>
              <a:t>Task: </a:t>
            </a:r>
            <a:r>
              <a:rPr lang="en-GB" sz="2800" dirty="0" smtClean="0"/>
              <a:t>Can you sketch an </a:t>
            </a:r>
            <a:r>
              <a:rPr lang="en-GB" sz="2800" dirty="0" smtClean="0">
                <a:hlinkClick r:id="rId2"/>
              </a:rPr>
              <a:t>Ancient Greek vase? </a:t>
            </a:r>
            <a:endParaRPr lang="en-GB" sz="2800" dirty="0" smtClean="0"/>
          </a:p>
        </p:txBody>
      </p:sp>
      <p:sp>
        <p:nvSpPr>
          <p:cNvPr id="5" name="Up Arrow 4"/>
          <p:cNvSpPr/>
          <p:nvPr/>
        </p:nvSpPr>
        <p:spPr>
          <a:xfrm>
            <a:off x="4860032" y="5373216"/>
            <a:ext cx="360040" cy="79208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3419872" y="6237312"/>
            <a:ext cx="3384376" cy="369332"/>
          </a:xfrm>
          <a:prstGeom prst="rect">
            <a:avLst/>
          </a:prstGeom>
          <a:noFill/>
        </p:spPr>
        <p:txBody>
          <a:bodyPr wrap="square" rtlCol="0">
            <a:spAutoFit/>
          </a:bodyPr>
          <a:lstStyle/>
          <a:p>
            <a:r>
              <a:rPr lang="en-GB" b="1" u="sng" dirty="0" smtClean="0"/>
              <a:t>Click here to take you to the link</a:t>
            </a:r>
            <a:endParaRPr lang="en-GB" b="1" u="sng"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885</TotalTime>
  <Words>173</Words>
  <Application>Microsoft Office PowerPoint</Application>
  <PresentationFormat>On-screen Show (4:3)</PresentationFormat>
  <Paragraphs>43</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Carol Hughes</dc:creator>
  <cp:lastModifiedBy>Carol Hughes</cp:lastModifiedBy>
  <cp:revision>32</cp:revision>
  <cp:lastPrinted>2019-01-14T12:07:47Z</cp:lastPrinted>
  <dcterms:created xsi:type="dcterms:W3CDTF">2018-12-30T17:55:15Z</dcterms:created>
  <dcterms:modified xsi:type="dcterms:W3CDTF">2020-04-30T06:55:34Z</dcterms:modified>
</cp:coreProperties>
</file>