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7" r:id="rId2"/>
    <p:sldId id="263" r:id="rId3"/>
    <p:sldId id="283" r:id="rId4"/>
    <p:sldId id="265" r:id="rId5"/>
    <p:sldId id="266" r:id="rId6"/>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50" autoAdjust="0"/>
    <p:restoredTop sz="94660"/>
  </p:normalViewPr>
  <p:slideViewPr>
    <p:cSldViewPr>
      <p:cViewPr varScale="1">
        <p:scale>
          <a:sx n="68" d="100"/>
          <a:sy n="68" d="100"/>
        </p:scale>
        <p:origin x="-19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275" y="0"/>
            <a:ext cx="2946400" cy="496888"/>
          </a:xfrm>
          <a:prstGeom prst="rect">
            <a:avLst/>
          </a:prstGeom>
        </p:spPr>
        <p:txBody>
          <a:bodyPr vert="horz" lIns="91440" tIns="45720" rIns="91440" bIns="45720" rtlCol="0"/>
          <a:lstStyle>
            <a:lvl1pPr algn="r">
              <a:defRPr sz="1200"/>
            </a:lvl1pPr>
          </a:lstStyle>
          <a:p>
            <a:fld id="{6276FAD0-8D37-4C63-8DFE-B89026B9D234}" type="datetimeFigureOut">
              <a:rPr lang="en-GB" smtClean="0"/>
              <a:pPr/>
              <a:t>29/04/2020</a:t>
            </a:fld>
            <a:endParaRPr lang="en-GB"/>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40363" cy="44688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275" y="9431338"/>
            <a:ext cx="2946400" cy="496887"/>
          </a:xfrm>
          <a:prstGeom prst="rect">
            <a:avLst/>
          </a:prstGeom>
        </p:spPr>
        <p:txBody>
          <a:bodyPr vert="horz" lIns="91440" tIns="45720" rIns="91440" bIns="45720" rtlCol="0" anchor="b"/>
          <a:lstStyle>
            <a:lvl1pPr algn="r">
              <a:defRPr sz="1200"/>
            </a:lvl1pPr>
          </a:lstStyle>
          <a:p>
            <a:fld id="{63682E71-E5FC-4FDA-A246-9632FBB1F9E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DE70156-9F63-432A-AD40-D8B328B326B5}" type="datetimeFigureOut">
              <a:rPr lang="en-GB" smtClean="0"/>
              <a:pPr/>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35884-277C-448C-9E02-3A1B162C698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E70156-9F63-432A-AD40-D8B328B326B5}" type="datetimeFigureOut">
              <a:rPr lang="en-GB" smtClean="0"/>
              <a:pPr/>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35884-277C-448C-9E02-3A1B162C698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E70156-9F63-432A-AD40-D8B328B326B5}" type="datetimeFigureOut">
              <a:rPr lang="en-GB" smtClean="0"/>
              <a:pPr/>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35884-277C-448C-9E02-3A1B162C698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E70156-9F63-432A-AD40-D8B328B326B5}" type="datetimeFigureOut">
              <a:rPr lang="en-GB" smtClean="0"/>
              <a:pPr/>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35884-277C-448C-9E02-3A1B162C698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70156-9F63-432A-AD40-D8B328B326B5}" type="datetimeFigureOut">
              <a:rPr lang="en-GB" smtClean="0"/>
              <a:pPr/>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35884-277C-448C-9E02-3A1B162C698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DE70156-9F63-432A-AD40-D8B328B326B5}" type="datetimeFigureOut">
              <a:rPr lang="en-GB" smtClean="0"/>
              <a:pPr/>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D35884-277C-448C-9E02-3A1B162C698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DE70156-9F63-432A-AD40-D8B328B326B5}" type="datetimeFigureOut">
              <a:rPr lang="en-GB" smtClean="0"/>
              <a:pPr/>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D35884-277C-448C-9E02-3A1B162C698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DE70156-9F63-432A-AD40-D8B328B326B5}" type="datetimeFigureOut">
              <a:rPr lang="en-GB" smtClean="0"/>
              <a:pPr/>
              <a:t>29/04/2020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D35884-277C-448C-9E02-3A1B162C698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70156-9F63-432A-AD40-D8B328B326B5}" type="datetimeFigureOut">
              <a:rPr lang="en-GB" smtClean="0"/>
              <a:pPr/>
              <a:t>29/04/2020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D35884-277C-448C-9E02-3A1B162C698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70156-9F63-432A-AD40-D8B328B326B5}" type="datetimeFigureOut">
              <a:rPr lang="en-GB" smtClean="0"/>
              <a:pPr/>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D35884-277C-448C-9E02-3A1B162C698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70156-9F63-432A-AD40-D8B328B326B5}" type="datetimeFigureOut">
              <a:rPr lang="en-GB" smtClean="0"/>
              <a:pPr/>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D35884-277C-448C-9E02-3A1B162C698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70156-9F63-432A-AD40-D8B328B326B5}" type="datetimeFigureOut">
              <a:rPr lang="en-GB" smtClean="0"/>
              <a:pPr/>
              <a:t>29/04/2020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35884-277C-448C-9E02-3A1B162C698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861774"/>
          </a:xfrm>
          <a:prstGeom prst="rect">
            <a:avLst/>
          </a:prstGeom>
          <a:solidFill>
            <a:srgbClr val="FFFF00"/>
          </a:solidFill>
          <a:ln w="12700">
            <a:solidFill>
              <a:schemeClr val="tx1"/>
            </a:solidFill>
          </a:ln>
        </p:spPr>
        <p:txBody>
          <a:bodyPr wrap="square" rtlCol="0">
            <a:spAutoFit/>
          </a:bodyPr>
          <a:lstStyle/>
          <a:p>
            <a:pPr algn="ctr"/>
            <a:r>
              <a:rPr lang="en-GB" sz="5000" dirty="0" smtClean="0"/>
              <a:t>What I’m learning in English today</a:t>
            </a:r>
            <a:endParaRPr lang="en-GB" sz="5000" dirty="0"/>
          </a:p>
        </p:txBody>
      </p:sp>
      <p:pic>
        <p:nvPicPr>
          <p:cNvPr id="19458" name="Picture 2" descr="Biographies Display Banners (SB10579) - SparkleBox"/>
          <p:cNvPicPr>
            <a:picLocks noChangeAspect="1" noChangeArrowheads="1"/>
          </p:cNvPicPr>
          <p:nvPr/>
        </p:nvPicPr>
        <p:blipFill>
          <a:blip r:embed="rId2" cstate="print"/>
          <a:srcRect/>
          <a:stretch>
            <a:fillRect/>
          </a:stretch>
        </p:blipFill>
        <p:spPr bwMode="auto">
          <a:xfrm>
            <a:off x="0" y="4005064"/>
            <a:ext cx="9144000" cy="1872208"/>
          </a:xfrm>
          <a:prstGeom prst="rect">
            <a:avLst/>
          </a:prstGeom>
          <a:noFill/>
        </p:spPr>
      </p:pic>
      <p:graphicFrame>
        <p:nvGraphicFramePr>
          <p:cNvPr id="6" name="Table 5"/>
          <p:cNvGraphicFramePr>
            <a:graphicFrameLocks noGrp="1"/>
          </p:cNvGraphicFramePr>
          <p:nvPr>
            <p:extLst>
              <p:ext uri="{D42A27DB-BD31-4B8C-83A1-F6EECF244321}">
                <p14:modId xmlns="" xmlns:p14="http://schemas.microsoft.com/office/powerpoint/2010/main" val="758156633"/>
              </p:ext>
            </p:extLst>
          </p:nvPr>
        </p:nvGraphicFramePr>
        <p:xfrm>
          <a:off x="0" y="908720"/>
          <a:ext cx="9144000" cy="3132810"/>
        </p:xfrm>
        <a:graphic>
          <a:graphicData uri="http://schemas.openxmlformats.org/drawingml/2006/table">
            <a:tbl>
              <a:tblPr/>
              <a:tblGrid>
                <a:gridCol w="9144000"/>
              </a:tblGrid>
              <a:tr h="632849">
                <a:tc>
                  <a:txBody>
                    <a:bodyPr/>
                    <a:lstStyle/>
                    <a:p>
                      <a:pPr algn="ctr">
                        <a:lnSpc>
                          <a:spcPct val="115000"/>
                        </a:lnSpc>
                        <a:spcAft>
                          <a:spcPts val="0"/>
                        </a:spcAft>
                      </a:pPr>
                      <a:r>
                        <a:rPr lang="en-GB" sz="2000" b="1" u="sng" dirty="0">
                          <a:latin typeface="Comic Sans MS" pitchFamily="66" charset="0"/>
                          <a:ea typeface="Calibri"/>
                          <a:cs typeface="Times New Roman"/>
                        </a:rPr>
                        <a:t>English </a:t>
                      </a:r>
                      <a:r>
                        <a:rPr lang="en-GB" sz="2000" b="1" u="sng" dirty="0" smtClean="0">
                          <a:latin typeface="Comic Sans MS" pitchFamily="66" charset="0"/>
                          <a:ea typeface="Calibri"/>
                          <a:cs typeface="Times New Roman"/>
                        </a:rPr>
                        <a:t>– Biography writing</a:t>
                      </a:r>
                      <a:endParaRPr lang="en-GB" sz="2000" dirty="0">
                        <a:latin typeface="Comic Sans MS" pitchFamily="66" charset="0"/>
                        <a:ea typeface="Calibri"/>
                        <a:cs typeface="Times New Roman"/>
                      </a:endParaRPr>
                    </a:p>
                    <a:p>
                      <a:pPr>
                        <a:lnSpc>
                          <a:spcPct val="115000"/>
                        </a:lnSpc>
                        <a:spcAft>
                          <a:spcPts val="0"/>
                        </a:spcAft>
                      </a:pPr>
                      <a:r>
                        <a:rPr lang="en-GB" sz="2000" b="1" u="sng" dirty="0">
                          <a:latin typeface="Comic Sans MS" pitchFamily="66" charset="0"/>
                          <a:ea typeface="Calibri"/>
                          <a:cs typeface="Times New Roman"/>
                        </a:rPr>
                        <a:t>Date</a:t>
                      </a:r>
                      <a:r>
                        <a:rPr lang="en-GB" sz="2000" dirty="0">
                          <a:latin typeface="Comic Sans MS" pitchFamily="66" charset="0"/>
                          <a:ea typeface="Calibri"/>
                          <a:cs typeface="Times New Roman"/>
                        </a:rPr>
                        <a:t>: </a:t>
                      </a:r>
                      <a:r>
                        <a:rPr lang="en-GB" sz="2000" dirty="0" smtClean="0">
                          <a:latin typeface="Comic Sans MS" pitchFamily="66" charset="0"/>
                          <a:ea typeface="Calibri"/>
                          <a:cs typeface="Times New Roman"/>
                        </a:rPr>
                        <a:t>Thursday</a:t>
                      </a:r>
                      <a:r>
                        <a:rPr lang="en-GB" sz="2000" baseline="0" dirty="0" smtClean="0">
                          <a:latin typeface="Comic Sans MS" pitchFamily="66" charset="0"/>
                          <a:ea typeface="Calibri"/>
                          <a:cs typeface="Times New Roman"/>
                        </a:rPr>
                        <a:t> 30th April 2020</a:t>
                      </a:r>
                      <a:endParaRPr lang="en-GB" sz="2000" dirty="0">
                        <a:latin typeface="Comic Sans MS" pitchFamily="66"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3447">
                <a:tc>
                  <a:txBody>
                    <a:bodyPr/>
                    <a:lstStyle/>
                    <a:p>
                      <a:pPr>
                        <a:lnSpc>
                          <a:spcPct val="115000"/>
                        </a:lnSpc>
                        <a:spcAft>
                          <a:spcPts val="0"/>
                        </a:spcAft>
                      </a:pPr>
                      <a:r>
                        <a:rPr lang="en-GB" sz="2300" b="1" u="sng" dirty="0" err="1">
                          <a:latin typeface="Comic Sans MS" pitchFamily="66" charset="0"/>
                          <a:ea typeface="Calibri"/>
                          <a:cs typeface="Times New Roman"/>
                        </a:rPr>
                        <a:t>L.Obj</a:t>
                      </a:r>
                      <a:r>
                        <a:rPr lang="en-GB" sz="2300" b="1" u="sng" dirty="0" smtClean="0">
                          <a:latin typeface="Comic Sans MS" pitchFamily="66" charset="0"/>
                          <a:ea typeface="Calibri"/>
                          <a:cs typeface="Times New Roman"/>
                        </a:rPr>
                        <a:t>:</a:t>
                      </a:r>
                      <a:r>
                        <a:rPr lang="en-GB" sz="2300" b="1" u="sng" baseline="0" dirty="0" smtClean="0">
                          <a:latin typeface="Comic Sans MS" pitchFamily="66" charset="0"/>
                          <a:ea typeface="Calibri"/>
                          <a:cs typeface="Times New Roman"/>
                        </a:rPr>
                        <a:t> </a:t>
                      </a:r>
                      <a:r>
                        <a:rPr lang="en-GB" sz="2300" b="1" i="1" u="sng" dirty="0" smtClean="0">
                          <a:solidFill>
                            <a:srgbClr val="FFC000"/>
                          </a:solidFill>
                          <a:latin typeface="Comic Sans MS" pitchFamily="66" charset="0"/>
                          <a:ea typeface="Calibri"/>
                          <a:cs typeface="Times New Roman"/>
                        </a:rPr>
                        <a:t>(</a:t>
                      </a:r>
                      <a:r>
                        <a:rPr lang="en-GB" sz="2300" b="1" i="1" u="sng" dirty="0" err="1" smtClean="0">
                          <a:solidFill>
                            <a:srgbClr val="FFC000"/>
                          </a:solidFill>
                          <a:latin typeface="Comic Sans MS" pitchFamily="66" charset="0"/>
                          <a:ea typeface="Calibri"/>
                          <a:cs typeface="Times New Roman"/>
                        </a:rPr>
                        <a:t>SPaG</a:t>
                      </a:r>
                      <a:r>
                        <a:rPr lang="en-GB" sz="2300" b="1" i="1" u="sng" baseline="0" dirty="0" smtClean="0">
                          <a:solidFill>
                            <a:srgbClr val="FFC000"/>
                          </a:solidFill>
                          <a:latin typeface="Comic Sans MS" pitchFamily="66" charset="0"/>
                          <a:ea typeface="Calibri"/>
                          <a:cs typeface="Times New Roman"/>
                        </a:rPr>
                        <a:t> starter)</a:t>
                      </a:r>
                      <a:r>
                        <a:rPr lang="en-GB" sz="2300" b="1" i="1" u="sng" dirty="0" smtClean="0">
                          <a:solidFill>
                            <a:srgbClr val="FFC000"/>
                          </a:solidFill>
                          <a:latin typeface="Comic Sans MS" pitchFamily="66" charset="0"/>
                          <a:ea typeface="Calibri"/>
                          <a:cs typeface="Times New Roman"/>
                        </a:rPr>
                        <a:t> – (Pronouns)  </a:t>
                      </a:r>
                      <a:endParaRPr lang="en-GB" sz="2300" b="1" i="1" dirty="0">
                        <a:solidFill>
                          <a:srgbClr val="FFC000"/>
                        </a:solidFill>
                        <a:latin typeface="Comic Sans MS" pitchFamily="66" charset="0"/>
                        <a:ea typeface="Calibri"/>
                        <a:cs typeface="Times New Roman"/>
                      </a:endParaRPr>
                    </a:p>
                    <a:p>
                      <a:pPr>
                        <a:lnSpc>
                          <a:spcPct val="115000"/>
                        </a:lnSpc>
                        <a:spcAft>
                          <a:spcPts val="0"/>
                        </a:spcAft>
                        <a:tabLst>
                          <a:tab pos="843280" algn="l"/>
                        </a:tabLst>
                      </a:pPr>
                      <a:r>
                        <a:rPr lang="en-GB" sz="2300" b="1" dirty="0">
                          <a:solidFill>
                            <a:srgbClr val="FFC000"/>
                          </a:solidFill>
                          <a:latin typeface="Comic Sans MS" pitchFamily="66" charset="0"/>
                          <a:ea typeface="Calibri"/>
                          <a:cs typeface="Times New Roman"/>
                        </a:rPr>
                        <a:t>*</a:t>
                      </a:r>
                      <a:r>
                        <a:rPr lang="en-GB" sz="2300" b="1" dirty="0" smtClean="0">
                          <a:solidFill>
                            <a:srgbClr val="FFC000"/>
                          </a:solidFill>
                          <a:latin typeface="Comic Sans MS" pitchFamily="66" charset="0"/>
                          <a:ea typeface="Calibri"/>
                          <a:cs typeface="Times New Roman"/>
                        </a:rPr>
                        <a:t>I can name</a:t>
                      </a:r>
                      <a:r>
                        <a:rPr lang="en-GB" sz="2300" b="1" baseline="0" dirty="0" smtClean="0">
                          <a:solidFill>
                            <a:srgbClr val="FFC000"/>
                          </a:solidFill>
                          <a:latin typeface="Comic Sans MS" pitchFamily="66" charset="0"/>
                          <a:ea typeface="Calibri"/>
                          <a:cs typeface="Times New Roman"/>
                        </a:rPr>
                        <a:t> and recognise different types of PRONOUNS</a:t>
                      </a:r>
                      <a:endParaRPr lang="en-GB" sz="2300" b="1" dirty="0">
                        <a:solidFill>
                          <a:srgbClr val="FFC000"/>
                        </a:solidFill>
                        <a:latin typeface="Comic Sans MS" pitchFamily="66"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280">
                <a:tc>
                  <a:txBody>
                    <a:bodyPr/>
                    <a:lstStyle/>
                    <a:p>
                      <a:pPr>
                        <a:lnSpc>
                          <a:spcPct val="115000"/>
                        </a:lnSpc>
                        <a:spcAft>
                          <a:spcPts val="0"/>
                        </a:spcAft>
                        <a:tabLst>
                          <a:tab pos="843280" algn="l"/>
                        </a:tabLst>
                      </a:pPr>
                      <a:r>
                        <a:rPr lang="en-GB" sz="2300" b="1" dirty="0" smtClean="0">
                          <a:latin typeface="Comic Sans MS" pitchFamily="66" charset="0"/>
                          <a:ea typeface="Calibri"/>
                          <a:cs typeface="Times New Roman"/>
                        </a:rPr>
                        <a:t>*I can</a:t>
                      </a:r>
                      <a:r>
                        <a:rPr lang="en-GB" sz="2300" b="1" baseline="0" dirty="0" smtClean="0">
                          <a:latin typeface="Comic Sans MS" pitchFamily="66" charset="0"/>
                          <a:ea typeface="Calibri"/>
                          <a:cs typeface="Times New Roman"/>
                        </a:rPr>
                        <a:t> edit, amend and improve a piece of non-fiction writing.</a:t>
                      </a:r>
                      <a:endParaRPr lang="en-GB" sz="2300" b="1" dirty="0">
                        <a:latin typeface="Comic Sans MS" pitchFamily="66"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nSpc>
                          <a:spcPct val="115000"/>
                        </a:lnSpc>
                        <a:spcAft>
                          <a:spcPts val="0"/>
                        </a:spcAft>
                        <a:tabLst>
                          <a:tab pos="843280" algn="l"/>
                        </a:tabLst>
                      </a:pPr>
                      <a:r>
                        <a:rPr lang="en-GB" sz="2300" b="1" dirty="0" smtClean="0">
                          <a:latin typeface="Comic Sans MS" pitchFamily="66" charset="0"/>
                          <a:ea typeface="Calibri"/>
                          <a:cs typeface="Times New Roman"/>
                        </a:rPr>
                        <a:t>*I can</a:t>
                      </a:r>
                      <a:r>
                        <a:rPr lang="en-GB" sz="2300" b="1" baseline="0" dirty="0" smtClean="0">
                          <a:latin typeface="Comic Sans MS" pitchFamily="66" charset="0"/>
                          <a:ea typeface="Calibri"/>
                          <a:cs typeface="Times New Roman"/>
                        </a:rPr>
                        <a:t> check that my sentences are grammatically correct.</a:t>
                      </a:r>
                      <a:endParaRPr lang="en-GB" sz="2300" b="1" dirty="0">
                        <a:latin typeface="Comic Sans MS" pitchFamily="66"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200">
                <a:tc>
                  <a:txBody>
                    <a:bodyPr/>
                    <a:lstStyle/>
                    <a:p>
                      <a:pPr>
                        <a:lnSpc>
                          <a:spcPct val="115000"/>
                        </a:lnSpc>
                        <a:spcAft>
                          <a:spcPts val="0"/>
                        </a:spcAft>
                        <a:tabLst>
                          <a:tab pos="843280" algn="l"/>
                        </a:tabLst>
                      </a:pPr>
                      <a:r>
                        <a:rPr lang="en-GB" sz="2300" b="1" dirty="0" smtClean="0">
                          <a:latin typeface="Comic Sans MS" pitchFamily="66" charset="0"/>
                          <a:ea typeface="Calibri"/>
                          <a:cs typeface="Times New Roman"/>
                        </a:rPr>
                        <a:t>*I can check that my writing</a:t>
                      </a:r>
                      <a:r>
                        <a:rPr lang="en-GB" sz="2300" b="1" baseline="0" dirty="0" smtClean="0">
                          <a:latin typeface="Comic Sans MS" pitchFamily="66" charset="0"/>
                          <a:ea typeface="Calibri"/>
                          <a:cs typeface="Times New Roman"/>
                        </a:rPr>
                        <a:t> </a:t>
                      </a:r>
                      <a:r>
                        <a:rPr lang="en-GB" sz="2300" b="1" dirty="0" smtClean="0">
                          <a:latin typeface="Comic Sans MS" pitchFamily="66" charset="0"/>
                          <a:ea typeface="Calibri"/>
                          <a:cs typeface="Times New Roman"/>
                        </a:rPr>
                        <a:t>uses a wide</a:t>
                      </a:r>
                      <a:r>
                        <a:rPr lang="en-GB" sz="2300" b="1" baseline="0" dirty="0" smtClean="0">
                          <a:latin typeface="Comic Sans MS" pitchFamily="66" charset="0"/>
                          <a:ea typeface="Calibri"/>
                          <a:cs typeface="Times New Roman"/>
                        </a:rPr>
                        <a:t> range of punctuation and sentence structure.</a:t>
                      </a:r>
                      <a:endParaRPr lang="en-GB" sz="2300" b="1" dirty="0">
                        <a:latin typeface="Comic Sans MS" pitchFamily="66"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0" y="5805265"/>
            <a:ext cx="9144000" cy="1052736"/>
          </a:xfrm>
          <a:prstGeom prst="rect">
            <a:avLst/>
          </a:prstGeom>
          <a:solidFill>
            <a:srgbClr val="FFC000"/>
          </a:solidFill>
          <a:ln w="19050">
            <a:solidFill>
              <a:schemeClr val="tx1"/>
            </a:solidFill>
          </a:ln>
        </p:spPr>
        <p:txBody>
          <a:bodyPr wrap="square" lIns="91440" tIns="45720" rIns="91440" bIns="45720">
            <a:spAutoFit/>
          </a:bodyPr>
          <a:lstStyle/>
          <a:p>
            <a:pPr algn="ctr"/>
            <a:r>
              <a:rPr lang="en-US" sz="6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Checking my writing</a:t>
            </a:r>
            <a:endParaRPr lang="en-US" sz="6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 y="0"/>
            <a:ext cx="9143999" cy="646331"/>
          </a:xfrm>
          <a:prstGeom prst="rect">
            <a:avLst/>
          </a:prstGeom>
          <a:solidFill>
            <a:srgbClr val="66FF33"/>
          </a:solidFill>
          <a:ln w="19050">
            <a:solidFill>
              <a:schemeClr val="tx1"/>
            </a:solidFill>
          </a:ln>
        </p:spPr>
        <p:txBody>
          <a:bodyPr wrap="square" lIns="91440" tIns="45720" rIns="91440" bIns="45720">
            <a:spAutoFit/>
          </a:bodyPr>
          <a:lstStyle/>
          <a:p>
            <a:pPr algn="ctr"/>
            <a:r>
              <a:rPr lang="en-US" sz="36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English </a:t>
            </a:r>
            <a:r>
              <a:rPr lang="en-US" sz="3600" b="1" u="sng"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SPaG</a:t>
            </a:r>
            <a:r>
              <a:rPr lang="en-US" sz="36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starter – Types of pronouns</a:t>
            </a:r>
            <a:endParaRPr lang="en-US" sz="3600" b="1" u="sng"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19" name="TextBox 18"/>
          <p:cNvSpPr txBox="1"/>
          <p:nvPr/>
        </p:nvSpPr>
        <p:spPr>
          <a:xfrm>
            <a:off x="0" y="764704"/>
            <a:ext cx="2880320" cy="461665"/>
          </a:xfrm>
          <a:prstGeom prst="rect">
            <a:avLst/>
          </a:prstGeom>
          <a:solidFill>
            <a:schemeClr val="bg1">
              <a:lumMod val="75000"/>
            </a:schemeClr>
          </a:solidFill>
          <a:ln w="9525">
            <a:solidFill>
              <a:schemeClr val="tx1"/>
            </a:solidFill>
          </a:ln>
        </p:spPr>
        <p:txBody>
          <a:bodyPr wrap="square" rtlCol="0">
            <a:spAutoFit/>
          </a:bodyPr>
          <a:lstStyle/>
          <a:p>
            <a:pPr algn="ctr"/>
            <a:r>
              <a:rPr lang="en-GB" sz="2400" dirty="0" smtClean="0">
                <a:latin typeface="Comic Sans MS" pitchFamily="66" charset="0"/>
              </a:rPr>
              <a:t>Personal pronouns</a:t>
            </a:r>
            <a:endParaRPr lang="en-GB" sz="2400" dirty="0">
              <a:latin typeface="Comic Sans MS" pitchFamily="66" charset="0"/>
            </a:endParaRPr>
          </a:p>
        </p:txBody>
      </p:sp>
      <p:sp>
        <p:nvSpPr>
          <p:cNvPr id="23" name="TextBox 22"/>
          <p:cNvSpPr txBox="1"/>
          <p:nvPr/>
        </p:nvSpPr>
        <p:spPr>
          <a:xfrm>
            <a:off x="3059832" y="764704"/>
            <a:ext cx="3024336" cy="461665"/>
          </a:xfrm>
          <a:prstGeom prst="rect">
            <a:avLst/>
          </a:prstGeom>
          <a:solidFill>
            <a:schemeClr val="accent2">
              <a:lumMod val="60000"/>
              <a:lumOff val="40000"/>
            </a:schemeClr>
          </a:solidFill>
          <a:ln w="9525">
            <a:solidFill>
              <a:schemeClr val="tx1"/>
            </a:solidFill>
          </a:ln>
        </p:spPr>
        <p:txBody>
          <a:bodyPr wrap="square" rtlCol="0">
            <a:spAutoFit/>
          </a:bodyPr>
          <a:lstStyle/>
          <a:p>
            <a:pPr algn="ctr"/>
            <a:r>
              <a:rPr lang="en-GB" sz="2400" dirty="0" smtClean="0">
                <a:latin typeface="Comic Sans MS" pitchFamily="66" charset="0"/>
              </a:rPr>
              <a:t>Possessive pronouns</a:t>
            </a:r>
            <a:endParaRPr lang="en-GB" sz="2400" dirty="0">
              <a:latin typeface="Comic Sans MS" pitchFamily="66" charset="0"/>
            </a:endParaRPr>
          </a:p>
        </p:txBody>
      </p:sp>
      <p:sp>
        <p:nvSpPr>
          <p:cNvPr id="24" name="TextBox 23"/>
          <p:cNvSpPr txBox="1"/>
          <p:nvPr/>
        </p:nvSpPr>
        <p:spPr>
          <a:xfrm>
            <a:off x="6263680" y="764704"/>
            <a:ext cx="2880320" cy="461665"/>
          </a:xfrm>
          <a:prstGeom prst="rect">
            <a:avLst/>
          </a:prstGeom>
          <a:solidFill>
            <a:srgbClr val="00B0F0"/>
          </a:solidFill>
          <a:ln w="9525">
            <a:solidFill>
              <a:schemeClr val="tx1"/>
            </a:solidFill>
          </a:ln>
        </p:spPr>
        <p:txBody>
          <a:bodyPr wrap="square" rtlCol="0">
            <a:spAutoFit/>
          </a:bodyPr>
          <a:lstStyle/>
          <a:p>
            <a:pPr algn="ctr"/>
            <a:r>
              <a:rPr lang="en-GB" sz="2400" dirty="0" smtClean="0">
                <a:latin typeface="Comic Sans MS" pitchFamily="66" charset="0"/>
              </a:rPr>
              <a:t>Relative pronouns</a:t>
            </a:r>
            <a:endParaRPr lang="en-GB" sz="2400" dirty="0">
              <a:latin typeface="Comic Sans MS" pitchFamily="66" charset="0"/>
            </a:endParaRPr>
          </a:p>
        </p:txBody>
      </p:sp>
      <p:cxnSp>
        <p:nvCxnSpPr>
          <p:cNvPr id="26" name="Straight Connector 25"/>
          <p:cNvCxnSpPr/>
          <p:nvPr/>
        </p:nvCxnSpPr>
        <p:spPr>
          <a:xfrm>
            <a:off x="2987824" y="764704"/>
            <a:ext cx="0" cy="4392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156176" y="764704"/>
            <a:ext cx="0" cy="4392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515719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0" y="5229200"/>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who</a:t>
            </a:r>
            <a:endParaRPr lang="en-GB" sz="2400" dirty="0">
              <a:latin typeface="Comic Sans MS" pitchFamily="66" charset="0"/>
            </a:endParaRPr>
          </a:p>
        </p:txBody>
      </p:sp>
      <p:sp>
        <p:nvSpPr>
          <p:cNvPr id="32" name="TextBox 31"/>
          <p:cNvSpPr txBox="1"/>
          <p:nvPr/>
        </p:nvSpPr>
        <p:spPr>
          <a:xfrm>
            <a:off x="1259632" y="5805264"/>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which</a:t>
            </a:r>
            <a:endParaRPr lang="en-GB" sz="2400" dirty="0">
              <a:latin typeface="Comic Sans MS" pitchFamily="66" charset="0"/>
            </a:endParaRPr>
          </a:p>
        </p:txBody>
      </p:sp>
      <p:sp>
        <p:nvSpPr>
          <p:cNvPr id="33" name="TextBox 32"/>
          <p:cNvSpPr txBox="1"/>
          <p:nvPr/>
        </p:nvSpPr>
        <p:spPr>
          <a:xfrm>
            <a:off x="0" y="6396335"/>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when</a:t>
            </a:r>
            <a:endParaRPr lang="en-GB" sz="2400" dirty="0">
              <a:latin typeface="Comic Sans MS" pitchFamily="66" charset="0"/>
            </a:endParaRPr>
          </a:p>
        </p:txBody>
      </p:sp>
      <p:sp>
        <p:nvSpPr>
          <p:cNvPr id="34" name="TextBox 33"/>
          <p:cNvSpPr txBox="1"/>
          <p:nvPr/>
        </p:nvSpPr>
        <p:spPr>
          <a:xfrm>
            <a:off x="5004048" y="5229200"/>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where</a:t>
            </a:r>
            <a:endParaRPr lang="en-GB" sz="2400" dirty="0">
              <a:latin typeface="Comic Sans MS" pitchFamily="66" charset="0"/>
            </a:endParaRPr>
          </a:p>
        </p:txBody>
      </p:sp>
      <p:sp>
        <p:nvSpPr>
          <p:cNvPr id="35" name="TextBox 34"/>
          <p:cNvSpPr txBox="1"/>
          <p:nvPr/>
        </p:nvSpPr>
        <p:spPr>
          <a:xfrm>
            <a:off x="2555776" y="6396335"/>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that</a:t>
            </a:r>
            <a:endParaRPr lang="en-GB" sz="2400" dirty="0">
              <a:latin typeface="Comic Sans MS" pitchFamily="66" charset="0"/>
            </a:endParaRPr>
          </a:p>
        </p:txBody>
      </p:sp>
      <p:sp>
        <p:nvSpPr>
          <p:cNvPr id="36" name="TextBox 35"/>
          <p:cNvSpPr txBox="1"/>
          <p:nvPr/>
        </p:nvSpPr>
        <p:spPr>
          <a:xfrm>
            <a:off x="1259632" y="5229200"/>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mine</a:t>
            </a:r>
            <a:endParaRPr lang="en-GB" sz="2400" dirty="0">
              <a:latin typeface="Comic Sans MS" pitchFamily="66" charset="0"/>
            </a:endParaRPr>
          </a:p>
        </p:txBody>
      </p:sp>
      <p:sp>
        <p:nvSpPr>
          <p:cNvPr id="37" name="TextBox 36"/>
          <p:cNvSpPr txBox="1"/>
          <p:nvPr/>
        </p:nvSpPr>
        <p:spPr>
          <a:xfrm>
            <a:off x="0" y="5805264"/>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ours</a:t>
            </a:r>
            <a:endParaRPr lang="en-GB" sz="2400" dirty="0">
              <a:latin typeface="Comic Sans MS" pitchFamily="66" charset="0"/>
            </a:endParaRPr>
          </a:p>
        </p:txBody>
      </p:sp>
      <p:sp>
        <p:nvSpPr>
          <p:cNvPr id="38" name="TextBox 37"/>
          <p:cNvSpPr txBox="1"/>
          <p:nvPr/>
        </p:nvSpPr>
        <p:spPr>
          <a:xfrm>
            <a:off x="2555776" y="5805264"/>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hers</a:t>
            </a:r>
            <a:endParaRPr lang="en-GB" sz="2400" dirty="0">
              <a:latin typeface="Comic Sans MS" pitchFamily="66" charset="0"/>
            </a:endParaRPr>
          </a:p>
        </p:txBody>
      </p:sp>
      <p:sp>
        <p:nvSpPr>
          <p:cNvPr id="39" name="TextBox 38"/>
          <p:cNvSpPr txBox="1"/>
          <p:nvPr/>
        </p:nvSpPr>
        <p:spPr>
          <a:xfrm>
            <a:off x="3779912" y="5805264"/>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his</a:t>
            </a:r>
            <a:endParaRPr lang="en-GB" sz="2400" dirty="0">
              <a:latin typeface="Comic Sans MS" pitchFamily="66" charset="0"/>
            </a:endParaRPr>
          </a:p>
        </p:txBody>
      </p:sp>
      <p:sp>
        <p:nvSpPr>
          <p:cNvPr id="40" name="TextBox 39"/>
          <p:cNvSpPr txBox="1"/>
          <p:nvPr/>
        </p:nvSpPr>
        <p:spPr>
          <a:xfrm>
            <a:off x="3779912" y="6396335"/>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theirs</a:t>
            </a:r>
            <a:endParaRPr lang="en-GB" sz="2400" dirty="0">
              <a:latin typeface="Comic Sans MS" pitchFamily="66" charset="0"/>
            </a:endParaRPr>
          </a:p>
        </p:txBody>
      </p:sp>
      <p:sp>
        <p:nvSpPr>
          <p:cNvPr id="41" name="TextBox 40"/>
          <p:cNvSpPr txBox="1"/>
          <p:nvPr/>
        </p:nvSpPr>
        <p:spPr>
          <a:xfrm>
            <a:off x="2555776" y="5229200"/>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he</a:t>
            </a:r>
            <a:endParaRPr lang="en-GB" sz="2400" dirty="0">
              <a:latin typeface="Comic Sans MS" pitchFamily="66" charset="0"/>
            </a:endParaRPr>
          </a:p>
        </p:txBody>
      </p:sp>
      <p:sp>
        <p:nvSpPr>
          <p:cNvPr id="42" name="TextBox 41"/>
          <p:cNvSpPr txBox="1"/>
          <p:nvPr/>
        </p:nvSpPr>
        <p:spPr>
          <a:xfrm>
            <a:off x="3779912" y="5229200"/>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I</a:t>
            </a:r>
            <a:endParaRPr lang="en-GB" sz="2400" dirty="0">
              <a:latin typeface="Comic Sans MS" pitchFamily="66" charset="0"/>
            </a:endParaRPr>
          </a:p>
        </p:txBody>
      </p:sp>
      <p:sp>
        <p:nvSpPr>
          <p:cNvPr id="43" name="TextBox 42"/>
          <p:cNvSpPr txBox="1"/>
          <p:nvPr/>
        </p:nvSpPr>
        <p:spPr>
          <a:xfrm>
            <a:off x="1259632" y="6396335"/>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me</a:t>
            </a:r>
            <a:endParaRPr lang="en-GB" sz="2400" dirty="0">
              <a:latin typeface="Comic Sans MS" pitchFamily="66" charset="0"/>
            </a:endParaRPr>
          </a:p>
        </p:txBody>
      </p:sp>
      <p:sp>
        <p:nvSpPr>
          <p:cNvPr id="44" name="TextBox 43"/>
          <p:cNvSpPr txBox="1"/>
          <p:nvPr/>
        </p:nvSpPr>
        <p:spPr>
          <a:xfrm>
            <a:off x="5004048" y="5805264"/>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you</a:t>
            </a:r>
            <a:endParaRPr lang="en-GB" sz="2400" dirty="0">
              <a:latin typeface="Comic Sans MS" pitchFamily="66" charset="0"/>
            </a:endParaRPr>
          </a:p>
        </p:txBody>
      </p:sp>
      <p:sp>
        <p:nvSpPr>
          <p:cNvPr id="45" name="TextBox 44"/>
          <p:cNvSpPr txBox="1"/>
          <p:nvPr/>
        </p:nvSpPr>
        <p:spPr>
          <a:xfrm>
            <a:off x="5004048" y="6396335"/>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they</a:t>
            </a:r>
            <a:endParaRPr lang="en-GB" sz="2400" dirty="0">
              <a:latin typeface="Comic Sans MS" pitchFamily="66" charset="0"/>
            </a:endParaRPr>
          </a:p>
        </p:txBody>
      </p:sp>
      <p:sp>
        <p:nvSpPr>
          <p:cNvPr id="46" name="TextBox 45"/>
          <p:cNvSpPr txBox="1"/>
          <p:nvPr/>
        </p:nvSpPr>
        <p:spPr>
          <a:xfrm>
            <a:off x="6300192" y="5301208"/>
            <a:ext cx="2664296" cy="1446550"/>
          </a:xfrm>
          <a:prstGeom prst="rect">
            <a:avLst/>
          </a:prstGeom>
          <a:solidFill>
            <a:srgbClr val="FFC000"/>
          </a:solidFill>
          <a:ln w="28575">
            <a:solidFill>
              <a:schemeClr val="tx1"/>
            </a:solidFill>
          </a:ln>
        </p:spPr>
        <p:txBody>
          <a:bodyPr wrap="square" rtlCol="0">
            <a:spAutoFit/>
          </a:bodyPr>
          <a:lstStyle/>
          <a:p>
            <a:pPr algn="ctr"/>
            <a:r>
              <a:rPr lang="en-GB" sz="2200" dirty="0" smtClean="0">
                <a:latin typeface="Comic Sans MS" pitchFamily="66" charset="0"/>
              </a:rPr>
              <a:t>Can you drag and place these pronouns to their different types?</a:t>
            </a:r>
            <a:endParaRPr lang="en-GB" sz="2200" dirty="0">
              <a:latin typeface="Comic Sans MS" pitchFamily="66" charset="0"/>
            </a:endParaRPr>
          </a:p>
        </p:txBody>
      </p:sp>
    </p:spTree>
    <p:extLst>
      <p:ext uri="{BB962C8B-B14F-4D97-AF65-F5344CB8AC3E}">
        <p14:creationId xmlns="" xmlns:p14="http://schemas.microsoft.com/office/powerpoint/2010/main" val="446703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 y="0"/>
            <a:ext cx="9143999" cy="646331"/>
          </a:xfrm>
          <a:prstGeom prst="rect">
            <a:avLst/>
          </a:prstGeom>
          <a:solidFill>
            <a:srgbClr val="66FF33"/>
          </a:solidFill>
          <a:ln w="19050">
            <a:solidFill>
              <a:schemeClr val="tx1"/>
            </a:solidFill>
          </a:ln>
        </p:spPr>
        <p:txBody>
          <a:bodyPr wrap="square" lIns="91440" tIns="45720" rIns="91440" bIns="45720">
            <a:spAutoFit/>
          </a:bodyPr>
          <a:lstStyle/>
          <a:p>
            <a:pPr algn="ctr"/>
            <a:r>
              <a:rPr lang="en-US" sz="36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English </a:t>
            </a:r>
            <a:r>
              <a:rPr lang="en-US" sz="3600" b="1" u="sng"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SPaG</a:t>
            </a:r>
            <a:r>
              <a:rPr lang="en-US" sz="36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starter – Types of pronouns</a:t>
            </a:r>
            <a:endParaRPr lang="en-US" sz="3600" b="1" u="sng"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19" name="TextBox 18"/>
          <p:cNvSpPr txBox="1"/>
          <p:nvPr/>
        </p:nvSpPr>
        <p:spPr>
          <a:xfrm>
            <a:off x="0" y="764704"/>
            <a:ext cx="2880320" cy="461665"/>
          </a:xfrm>
          <a:prstGeom prst="rect">
            <a:avLst/>
          </a:prstGeom>
          <a:solidFill>
            <a:schemeClr val="bg1">
              <a:lumMod val="75000"/>
            </a:schemeClr>
          </a:solidFill>
          <a:ln w="9525">
            <a:solidFill>
              <a:schemeClr val="tx1"/>
            </a:solidFill>
          </a:ln>
        </p:spPr>
        <p:txBody>
          <a:bodyPr wrap="square" rtlCol="0">
            <a:spAutoFit/>
          </a:bodyPr>
          <a:lstStyle/>
          <a:p>
            <a:pPr algn="ctr"/>
            <a:r>
              <a:rPr lang="en-GB" sz="2400" dirty="0" smtClean="0">
                <a:latin typeface="Comic Sans MS" pitchFamily="66" charset="0"/>
              </a:rPr>
              <a:t>Personal pronouns</a:t>
            </a:r>
            <a:endParaRPr lang="en-GB" sz="2400" dirty="0">
              <a:latin typeface="Comic Sans MS" pitchFamily="66" charset="0"/>
            </a:endParaRPr>
          </a:p>
        </p:txBody>
      </p:sp>
      <p:sp>
        <p:nvSpPr>
          <p:cNvPr id="23" name="TextBox 22"/>
          <p:cNvSpPr txBox="1"/>
          <p:nvPr/>
        </p:nvSpPr>
        <p:spPr>
          <a:xfrm>
            <a:off x="3059832" y="764704"/>
            <a:ext cx="3024336" cy="461665"/>
          </a:xfrm>
          <a:prstGeom prst="rect">
            <a:avLst/>
          </a:prstGeom>
          <a:solidFill>
            <a:schemeClr val="accent2">
              <a:lumMod val="60000"/>
              <a:lumOff val="40000"/>
            </a:schemeClr>
          </a:solidFill>
          <a:ln w="9525">
            <a:solidFill>
              <a:schemeClr val="tx1"/>
            </a:solidFill>
          </a:ln>
        </p:spPr>
        <p:txBody>
          <a:bodyPr wrap="square" rtlCol="0">
            <a:spAutoFit/>
          </a:bodyPr>
          <a:lstStyle/>
          <a:p>
            <a:pPr algn="ctr"/>
            <a:r>
              <a:rPr lang="en-GB" sz="2400" dirty="0" smtClean="0">
                <a:latin typeface="Comic Sans MS" pitchFamily="66" charset="0"/>
              </a:rPr>
              <a:t>Possessive pronouns</a:t>
            </a:r>
            <a:endParaRPr lang="en-GB" sz="2400" dirty="0">
              <a:latin typeface="Comic Sans MS" pitchFamily="66" charset="0"/>
            </a:endParaRPr>
          </a:p>
        </p:txBody>
      </p:sp>
      <p:sp>
        <p:nvSpPr>
          <p:cNvPr id="24" name="TextBox 23"/>
          <p:cNvSpPr txBox="1"/>
          <p:nvPr/>
        </p:nvSpPr>
        <p:spPr>
          <a:xfrm>
            <a:off x="6263680" y="764704"/>
            <a:ext cx="2880320" cy="461665"/>
          </a:xfrm>
          <a:prstGeom prst="rect">
            <a:avLst/>
          </a:prstGeom>
          <a:solidFill>
            <a:srgbClr val="00B0F0"/>
          </a:solidFill>
          <a:ln w="9525">
            <a:solidFill>
              <a:schemeClr val="tx1"/>
            </a:solidFill>
          </a:ln>
        </p:spPr>
        <p:txBody>
          <a:bodyPr wrap="square" rtlCol="0">
            <a:spAutoFit/>
          </a:bodyPr>
          <a:lstStyle/>
          <a:p>
            <a:pPr algn="ctr"/>
            <a:r>
              <a:rPr lang="en-GB" sz="2400" dirty="0" smtClean="0">
                <a:latin typeface="Comic Sans MS" pitchFamily="66" charset="0"/>
              </a:rPr>
              <a:t>Relative pronouns</a:t>
            </a:r>
            <a:endParaRPr lang="en-GB" sz="2400" dirty="0">
              <a:latin typeface="Comic Sans MS" pitchFamily="66" charset="0"/>
            </a:endParaRPr>
          </a:p>
        </p:txBody>
      </p:sp>
      <p:cxnSp>
        <p:nvCxnSpPr>
          <p:cNvPr id="26" name="Straight Connector 25"/>
          <p:cNvCxnSpPr/>
          <p:nvPr/>
        </p:nvCxnSpPr>
        <p:spPr>
          <a:xfrm>
            <a:off x="2987824" y="764704"/>
            <a:ext cx="0" cy="4392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156176" y="764704"/>
            <a:ext cx="0" cy="4392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515719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164288" y="1412776"/>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who</a:t>
            </a:r>
            <a:endParaRPr lang="en-GB" sz="2400" dirty="0">
              <a:latin typeface="Comic Sans MS" pitchFamily="66" charset="0"/>
            </a:endParaRPr>
          </a:p>
        </p:txBody>
      </p:sp>
      <p:sp>
        <p:nvSpPr>
          <p:cNvPr id="32" name="TextBox 31"/>
          <p:cNvSpPr txBox="1"/>
          <p:nvPr/>
        </p:nvSpPr>
        <p:spPr>
          <a:xfrm>
            <a:off x="7164288" y="2564904"/>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which</a:t>
            </a:r>
            <a:endParaRPr lang="en-GB" sz="2400" dirty="0">
              <a:latin typeface="Comic Sans MS" pitchFamily="66" charset="0"/>
            </a:endParaRPr>
          </a:p>
        </p:txBody>
      </p:sp>
      <p:sp>
        <p:nvSpPr>
          <p:cNvPr id="33" name="TextBox 32"/>
          <p:cNvSpPr txBox="1"/>
          <p:nvPr/>
        </p:nvSpPr>
        <p:spPr>
          <a:xfrm>
            <a:off x="7164288" y="3140968"/>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when</a:t>
            </a:r>
            <a:endParaRPr lang="en-GB" sz="2400" dirty="0">
              <a:latin typeface="Comic Sans MS" pitchFamily="66" charset="0"/>
            </a:endParaRPr>
          </a:p>
        </p:txBody>
      </p:sp>
      <p:sp>
        <p:nvSpPr>
          <p:cNvPr id="34" name="TextBox 33"/>
          <p:cNvSpPr txBox="1"/>
          <p:nvPr/>
        </p:nvSpPr>
        <p:spPr>
          <a:xfrm>
            <a:off x="7164288" y="1988840"/>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where</a:t>
            </a:r>
            <a:endParaRPr lang="en-GB" sz="2400" dirty="0">
              <a:latin typeface="Comic Sans MS" pitchFamily="66" charset="0"/>
            </a:endParaRPr>
          </a:p>
        </p:txBody>
      </p:sp>
      <p:sp>
        <p:nvSpPr>
          <p:cNvPr id="35" name="TextBox 34"/>
          <p:cNvSpPr txBox="1"/>
          <p:nvPr/>
        </p:nvSpPr>
        <p:spPr>
          <a:xfrm>
            <a:off x="7164288" y="3717032"/>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that</a:t>
            </a:r>
            <a:endParaRPr lang="en-GB" sz="2400" dirty="0">
              <a:latin typeface="Comic Sans MS" pitchFamily="66" charset="0"/>
            </a:endParaRPr>
          </a:p>
        </p:txBody>
      </p:sp>
      <p:sp>
        <p:nvSpPr>
          <p:cNvPr id="36" name="TextBox 35"/>
          <p:cNvSpPr txBox="1"/>
          <p:nvPr/>
        </p:nvSpPr>
        <p:spPr>
          <a:xfrm>
            <a:off x="4067944" y="1412776"/>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mine</a:t>
            </a:r>
            <a:endParaRPr lang="en-GB" sz="2400" dirty="0">
              <a:latin typeface="Comic Sans MS" pitchFamily="66" charset="0"/>
            </a:endParaRPr>
          </a:p>
        </p:txBody>
      </p:sp>
      <p:sp>
        <p:nvSpPr>
          <p:cNvPr id="37" name="TextBox 36"/>
          <p:cNvSpPr txBox="1"/>
          <p:nvPr/>
        </p:nvSpPr>
        <p:spPr>
          <a:xfrm>
            <a:off x="4067944" y="1988840"/>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ours</a:t>
            </a:r>
            <a:endParaRPr lang="en-GB" sz="2400" dirty="0">
              <a:latin typeface="Comic Sans MS" pitchFamily="66" charset="0"/>
            </a:endParaRPr>
          </a:p>
        </p:txBody>
      </p:sp>
      <p:sp>
        <p:nvSpPr>
          <p:cNvPr id="38" name="TextBox 37"/>
          <p:cNvSpPr txBox="1"/>
          <p:nvPr/>
        </p:nvSpPr>
        <p:spPr>
          <a:xfrm>
            <a:off x="4067944" y="2564904"/>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hers</a:t>
            </a:r>
            <a:endParaRPr lang="en-GB" sz="2400" dirty="0">
              <a:latin typeface="Comic Sans MS" pitchFamily="66" charset="0"/>
            </a:endParaRPr>
          </a:p>
        </p:txBody>
      </p:sp>
      <p:sp>
        <p:nvSpPr>
          <p:cNvPr id="39" name="TextBox 38"/>
          <p:cNvSpPr txBox="1"/>
          <p:nvPr/>
        </p:nvSpPr>
        <p:spPr>
          <a:xfrm>
            <a:off x="4067944" y="3140968"/>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his</a:t>
            </a:r>
            <a:endParaRPr lang="en-GB" sz="2400" dirty="0">
              <a:latin typeface="Comic Sans MS" pitchFamily="66" charset="0"/>
            </a:endParaRPr>
          </a:p>
        </p:txBody>
      </p:sp>
      <p:sp>
        <p:nvSpPr>
          <p:cNvPr id="40" name="TextBox 39"/>
          <p:cNvSpPr txBox="1"/>
          <p:nvPr/>
        </p:nvSpPr>
        <p:spPr>
          <a:xfrm>
            <a:off x="4067944" y="3717032"/>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theirs</a:t>
            </a:r>
            <a:endParaRPr lang="en-GB" sz="2400" dirty="0">
              <a:latin typeface="Comic Sans MS" pitchFamily="66" charset="0"/>
            </a:endParaRPr>
          </a:p>
        </p:txBody>
      </p:sp>
      <p:sp>
        <p:nvSpPr>
          <p:cNvPr id="41" name="TextBox 40"/>
          <p:cNvSpPr txBox="1"/>
          <p:nvPr/>
        </p:nvSpPr>
        <p:spPr>
          <a:xfrm>
            <a:off x="827584" y="1340768"/>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he</a:t>
            </a:r>
            <a:endParaRPr lang="en-GB" sz="2400" dirty="0">
              <a:latin typeface="Comic Sans MS" pitchFamily="66" charset="0"/>
            </a:endParaRPr>
          </a:p>
        </p:txBody>
      </p:sp>
      <p:sp>
        <p:nvSpPr>
          <p:cNvPr id="42" name="TextBox 41"/>
          <p:cNvSpPr txBox="1"/>
          <p:nvPr/>
        </p:nvSpPr>
        <p:spPr>
          <a:xfrm>
            <a:off x="827584" y="1916832"/>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I</a:t>
            </a:r>
            <a:endParaRPr lang="en-GB" sz="2400" dirty="0">
              <a:latin typeface="Comic Sans MS" pitchFamily="66" charset="0"/>
            </a:endParaRPr>
          </a:p>
        </p:txBody>
      </p:sp>
      <p:sp>
        <p:nvSpPr>
          <p:cNvPr id="43" name="TextBox 42"/>
          <p:cNvSpPr txBox="1"/>
          <p:nvPr/>
        </p:nvSpPr>
        <p:spPr>
          <a:xfrm>
            <a:off x="827584" y="3068960"/>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me</a:t>
            </a:r>
            <a:endParaRPr lang="en-GB" sz="2400" dirty="0">
              <a:latin typeface="Comic Sans MS" pitchFamily="66" charset="0"/>
            </a:endParaRPr>
          </a:p>
        </p:txBody>
      </p:sp>
      <p:sp>
        <p:nvSpPr>
          <p:cNvPr id="44" name="TextBox 43"/>
          <p:cNvSpPr txBox="1"/>
          <p:nvPr/>
        </p:nvSpPr>
        <p:spPr>
          <a:xfrm>
            <a:off x="827584" y="2492896"/>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you</a:t>
            </a:r>
            <a:endParaRPr lang="en-GB" sz="2400" dirty="0">
              <a:latin typeface="Comic Sans MS" pitchFamily="66" charset="0"/>
            </a:endParaRPr>
          </a:p>
        </p:txBody>
      </p:sp>
      <p:sp>
        <p:nvSpPr>
          <p:cNvPr id="45" name="TextBox 44"/>
          <p:cNvSpPr txBox="1"/>
          <p:nvPr/>
        </p:nvSpPr>
        <p:spPr>
          <a:xfrm>
            <a:off x="827584" y="3645024"/>
            <a:ext cx="1116632" cy="461665"/>
          </a:xfrm>
          <a:prstGeom prst="rect">
            <a:avLst/>
          </a:prstGeom>
          <a:noFill/>
          <a:ln w="28575">
            <a:solidFill>
              <a:schemeClr val="tx1"/>
            </a:solidFill>
          </a:ln>
        </p:spPr>
        <p:txBody>
          <a:bodyPr wrap="square" rtlCol="0">
            <a:spAutoFit/>
          </a:bodyPr>
          <a:lstStyle/>
          <a:p>
            <a:pPr algn="ctr"/>
            <a:r>
              <a:rPr lang="en-GB" sz="2400" dirty="0" smtClean="0">
                <a:latin typeface="Comic Sans MS" pitchFamily="66" charset="0"/>
              </a:rPr>
              <a:t>they</a:t>
            </a:r>
            <a:endParaRPr lang="en-GB" sz="2400" dirty="0">
              <a:latin typeface="Comic Sans MS" pitchFamily="66" charset="0"/>
            </a:endParaRPr>
          </a:p>
        </p:txBody>
      </p:sp>
      <p:sp>
        <p:nvSpPr>
          <p:cNvPr id="46" name="TextBox 45"/>
          <p:cNvSpPr txBox="1"/>
          <p:nvPr/>
        </p:nvSpPr>
        <p:spPr>
          <a:xfrm>
            <a:off x="0" y="4437112"/>
            <a:ext cx="9144000" cy="707886"/>
          </a:xfrm>
          <a:prstGeom prst="rect">
            <a:avLst/>
          </a:prstGeom>
          <a:solidFill>
            <a:srgbClr val="FFC000"/>
          </a:solidFill>
          <a:ln w="28575">
            <a:solidFill>
              <a:schemeClr val="tx1"/>
            </a:solidFill>
          </a:ln>
        </p:spPr>
        <p:txBody>
          <a:bodyPr wrap="square" rtlCol="0">
            <a:spAutoFit/>
          </a:bodyPr>
          <a:lstStyle/>
          <a:p>
            <a:pPr algn="ctr"/>
            <a:r>
              <a:rPr lang="en-GB" sz="4000" dirty="0" smtClean="0">
                <a:latin typeface="Comic Sans MS" pitchFamily="66" charset="0"/>
              </a:rPr>
              <a:t>Did you get them all correct?</a:t>
            </a:r>
            <a:endParaRPr lang="en-GB" sz="4000" dirty="0">
              <a:latin typeface="Comic Sans MS" pitchFamily="66" charset="0"/>
            </a:endParaRPr>
          </a:p>
        </p:txBody>
      </p:sp>
    </p:spTree>
    <p:extLst>
      <p:ext uri="{BB962C8B-B14F-4D97-AF65-F5344CB8AC3E}">
        <p14:creationId xmlns="" xmlns:p14="http://schemas.microsoft.com/office/powerpoint/2010/main" val="446703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0" cy="861774"/>
          </a:xfrm>
          <a:prstGeom prst="rect">
            <a:avLst/>
          </a:prstGeom>
          <a:solidFill>
            <a:srgbClr val="66FF33"/>
          </a:solidFill>
          <a:ln w="19050">
            <a:solidFill>
              <a:schemeClr val="tx1"/>
            </a:solidFill>
          </a:ln>
        </p:spPr>
        <p:txBody>
          <a:bodyPr wrap="square" lIns="91440" tIns="45720" rIns="91440" bIns="45720">
            <a:spAutoFit/>
          </a:bodyPr>
          <a:lstStyle/>
          <a:p>
            <a:pPr algn="ctr"/>
            <a:r>
              <a:rPr lang="en-US" sz="50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Main Activity – Biography writing</a:t>
            </a:r>
            <a:endParaRPr lang="en-US" sz="5000" b="1"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TextBox 2"/>
          <p:cNvSpPr txBox="1"/>
          <p:nvPr/>
        </p:nvSpPr>
        <p:spPr>
          <a:xfrm>
            <a:off x="0" y="908720"/>
            <a:ext cx="9144000" cy="415498"/>
          </a:xfrm>
          <a:prstGeom prst="rect">
            <a:avLst/>
          </a:prstGeom>
          <a:solidFill>
            <a:srgbClr val="FFFF00"/>
          </a:solidFill>
          <a:ln w="9525">
            <a:solidFill>
              <a:schemeClr val="tx1"/>
            </a:solidFill>
          </a:ln>
        </p:spPr>
        <p:txBody>
          <a:bodyPr wrap="square" rtlCol="0">
            <a:spAutoFit/>
          </a:bodyPr>
          <a:lstStyle/>
          <a:p>
            <a:pPr algn="ctr"/>
            <a:r>
              <a:rPr lang="en-GB" sz="2100" dirty="0" smtClean="0">
                <a:latin typeface="Comic Sans MS" pitchFamily="66" charset="0"/>
              </a:rPr>
              <a:t>Here’s the completed biography of the life of Tom Daley.</a:t>
            </a:r>
          </a:p>
        </p:txBody>
      </p:sp>
      <p:sp>
        <p:nvSpPr>
          <p:cNvPr id="4" name="Rectangle 3"/>
          <p:cNvSpPr/>
          <p:nvPr/>
        </p:nvSpPr>
        <p:spPr>
          <a:xfrm>
            <a:off x="2483768" y="1340768"/>
            <a:ext cx="4139952" cy="461665"/>
          </a:xfrm>
          <a:prstGeom prst="rect">
            <a:avLst/>
          </a:prstGeom>
          <a:noFill/>
        </p:spPr>
        <p:txBody>
          <a:bodyPr wrap="square" lIns="91440" tIns="45720" rIns="91440" bIns="45720">
            <a:spAutoFit/>
          </a:bodyPr>
          <a:lstStyle/>
          <a:p>
            <a:pPr algn="ctr"/>
            <a:r>
              <a:rPr lang="en-US" sz="24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Diving into the History books</a:t>
            </a:r>
            <a:endParaRPr lang="en-US" sz="2400" b="1" u="sng"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Picture 6" descr="Tom Daley reveals Rio Olympic Games mantra: 'If I do a bad dive ..."/>
          <p:cNvPicPr>
            <a:picLocks noChangeAspect="1" noChangeArrowheads="1"/>
          </p:cNvPicPr>
          <p:nvPr/>
        </p:nvPicPr>
        <p:blipFill>
          <a:blip r:embed="rId2" cstate="print"/>
          <a:srcRect/>
          <a:stretch>
            <a:fillRect/>
          </a:stretch>
        </p:blipFill>
        <p:spPr bwMode="auto">
          <a:xfrm>
            <a:off x="6516216" y="1340768"/>
            <a:ext cx="692142" cy="432048"/>
          </a:xfrm>
          <a:prstGeom prst="rect">
            <a:avLst/>
          </a:prstGeom>
          <a:noFill/>
        </p:spPr>
      </p:pic>
      <p:sp>
        <p:nvSpPr>
          <p:cNvPr id="7" name="TextBox 6"/>
          <p:cNvSpPr txBox="1"/>
          <p:nvPr/>
        </p:nvSpPr>
        <p:spPr>
          <a:xfrm>
            <a:off x="10116616" y="3573016"/>
            <a:ext cx="9144000" cy="307777"/>
          </a:xfrm>
          <a:prstGeom prst="rect">
            <a:avLst/>
          </a:prstGeom>
          <a:noFill/>
        </p:spPr>
        <p:txBody>
          <a:bodyPr wrap="square" rtlCol="0">
            <a:spAutoFit/>
          </a:bodyPr>
          <a:lstStyle/>
          <a:p>
            <a:r>
              <a:rPr lang="en-GB" sz="1400" dirty="0" smtClean="0">
                <a:solidFill>
                  <a:srgbClr val="FF0000"/>
                </a:solidFill>
                <a:latin typeface="Comic Sans MS" pitchFamily="66" charset="0"/>
              </a:rPr>
              <a:t>      </a:t>
            </a:r>
          </a:p>
        </p:txBody>
      </p:sp>
      <p:pic>
        <p:nvPicPr>
          <p:cNvPr id="9" name="Picture 2" descr="For this 15-year-old, diving is a 'Daley' routine - Rediff Sports"/>
          <p:cNvPicPr>
            <a:picLocks noChangeAspect="1" noChangeArrowheads="1"/>
          </p:cNvPicPr>
          <p:nvPr/>
        </p:nvPicPr>
        <p:blipFill>
          <a:blip r:embed="rId3" cstate="print"/>
          <a:srcRect/>
          <a:stretch>
            <a:fillRect/>
          </a:stretch>
        </p:blipFill>
        <p:spPr bwMode="auto">
          <a:xfrm>
            <a:off x="2195736" y="1340768"/>
            <a:ext cx="374802" cy="432048"/>
          </a:xfrm>
          <a:prstGeom prst="rect">
            <a:avLst/>
          </a:prstGeom>
          <a:noFill/>
        </p:spPr>
      </p:pic>
      <p:sp>
        <p:nvSpPr>
          <p:cNvPr id="10" name="TextBox 9"/>
          <p:cNvSpPr txBox="1"/>
          <p:nvPr/>
        </p:nvSpPr>
        <p:spPr>
          <a:xfrm>
            <a:off x="0" y="1700808"/>
            <a:ext cx="9144000" cy="2800767"/>
          </a:xfrm>
          <a:prstGeom prst="rect">
            <a:avLst/>
          </a:prstGeom>
          <a:noFill/>
        </p:spPr>
        <p:txBody>
          <a:bodyPr wrap="square" rtlCol="0">
            <a:spAutoFit/>
          </a:bodyPr>
          <a:lstStyle/>
          <a:p>
            <a:r>
              <a:rPr lang="en-GB" sz="800" dirty="0" smtClean="0">
                <a:latin typeface="Comic Sans MS" pitchFamily="66" charset="0"/>
              </a:rPr>
              <a:t>       </a:t>
            </a:r>
            <a:r>
              <a:rPr lang="en-GB" sz="800" dirty="0" smtClean="0">
                <a:solidFill>
                  <a:srgbClr val="FF0000"/>
                </a:solidFill>
                <a:latin typeface="Comic Sans MS" pitchFamily="66" charset="0"/>
              </a:rPr>
              <a:t>Wow! Who is that figure twirling magnificently through the air high above the swimming pool and how did he learn to do that? That’s right - it’s Tom Daley! Take a leap into his life.</a:t>
            </a:r>
          </a:p>
          <a:p>
            <a:r>
              <a:rPr lang="en-GB" sz="800" dirty="0" smtClean="0">
                <a:solidFill>
                  <a:srgbClr val="FF0000"/>
                </a:solidFill>
                <a:latin typeface="Comic Sans MS" pitchFamily="66" charset="0"/>
              </a:rPr>
              <a:t>      Thomas Robert Daley was born in Plymouth, England on 21</a:t>
            </a:r>
            <a:r>
              <a:rPr lang="en-GB" sz="800" baseline="30000" dirty="0" smtClean="0">
                <a:solidFill>
                  <a:srgbClr val="FF0000"/>
                </a:solidFill>
                <a:latin typeface="Comic Sans MS" pitchFamily="66" charset="0"/>
              </a:rPr>
              <a:t>st</a:t>
            </a:r>
            <a:r>
              <a:rPr lang="en-GB" sz="800" dirty="0" smtClean="0">
                <a:solidFill>
                  <a:srgbClr val="FF0000"/>
                </a:solidFill>
                <a:latin typeface="Comic Sans MS" pitchFamily="66" charset="0"/>
              </a:rPr>
              <a:t> 1994. His father (Rob) trained as an electrician while his mother, Debbie, was a housewife. Tom is the eldest child; his two brothers – William and Ben – are three and five years younger than him. As a youngster, Tom attended local schools, and despite his education being interrupted by competitions, he still achieved great exam results by the time he had completed secondary school.</a:t>
            </a:r>
          </a:p>
          <a:p>
            <a:r>
              <a:rPr lang="en-GB" sz="800" dirty="0" smtClean="0">
                <a:solidFill>
                  <a:srgbClr val="FF0000"/>
                </a:solidFill>
                <a:latin typeface="Comic Sans MS" pitchFamily="66" charset="0"/>
              </a:rPr>
              <a:t>      Having learned to swim at the age of four, Tom then began dividing lessons when he turned 7 at his local swimming pool. Although he loved taking part in other sports such as martial arts, boxing and judo, it was soon clear that he could really excel at diving. He was soon spotted by a diving coach (Andy Banks), who became Tom’s trainer from the age of 8 onwards. Tom was now part of an increasingly intensive training regime – including regular lessons and training camps in other cities, where the facilities were much more developed.</a:t>
            </a:r>
          </a:p>
          <a:p>
            <a:endParaRPr lang="en-GB" sz="800" dirty="0" smtClean="0">
              <a:solidFill>
                <a:srgbClr val="FF0000"/>
              </a:solidFill>
              <a:latin typeface="Comic Sans MS" pitchFamily="66" charset="0"/>
            </a:endParaRPr>
          </a:p>
          <a:p>
            <a:r>
              <a:rPr lang="en-GB" sz="800" dirty="0" smtClean="0">
                <a:solidFill>
                  <a:srgbClr val="FF0000"/>
                </a:solidFill>
                <a:latin typeface="Comic Sans MS" pitchFamily="66" charset="0"/>
              </a:rPr>
              <a:t>     “I found that really difficult, being away from my family for long periods of time,” Tom admitted later.</a:t>
            </a:r>
          </a:p>
          <a:p>
            <a:endParaRPr lang="en-GB" sz="800" dirty="0" smtClean="0">
              <a:solidFill>
                <a:srgbClr val="FF0000"/>
              </a:solidFill>
              <a:latin typeface="Comic Sans MS" pitchFamily="66" charset="0"/>
            </a:endParaRPr>
          </a:p>
          <a:p>
            <a:r>
              <a:rPr lang="en-GB" sz="800" dirty="0" smtClean="0">
                <a:solidFill>
                  <a:srgbClr val="FF0000"/>
                </a:solidFill>
                <a:latin typeface="Comic Sans MS" pitchFamily="66" charset="0"/>
              </a:rPr>
              <a:t>   So, when he was selected in a competitive squad and had to travel to diving events, his father decided that he would give up his job and accompany Tom on the road. Had he not been there, Tom might not have become as successful or he may have decided to give up altogether. The decision that his father made turned out to be the right one! Only one month after his tenth birthday, Tom became the youngest-ever winner of the under-18 platform competition in the National Junior Championships. Unfortunately, despite the fact that he had met the tough qualification standard for the 2006 Commonwealth Games, Tom couldn’t be selected for the England team since he wasn’t old enough.  However, later in 2005 at the British Championships, he did become the under-18s champion in the 10m platform and 3m springboard. </a:t>
            </a:r>
          </a:p>
          <a:p>
            <a:r>
              <a:rPr lang="en-GB" sz="800" dirty="0" smtClean="0">
                <a:solidFill>
                  <a:srgbClr val="FF0000"/>
                </a:solidFill>
                <a:latin typeface="Comic Sans MS" pitchFamily="66" charset="0"/>
              </a:rPr>
              <a:t>       Progress, achievements and awards came thick and fast after that for Tom. By the age of 14, he was Britain’s youngest competitor at the 2008 Beijing Olympics. There, he reached the final, with his diving partner Blake Aldridge, as well as competing in the final of the individual 10m event. At the age of 16, he was a double gold winner at the Commonwealth Games.</a:t>
            </a:r>
          </a:p>
          <a:p>
            <a:r>
              <a:rPr lang="en-GB" sz="800" dirty="0" smtClean="0">
                <a:solidFill>
                  <a:srgbClr val="FF0000"/>
                </a:solidFill>
                <a:latin typeface="Comic Sans MS" pitchFamily="66" charset="0"/>
              </a:rPr>
              <a:t>      Sadly, Tom’s biggest supporter – his father – was diagnose with a brain tumour when Tom was only 12 and he died in 2011. Tom was obviously devastated by the loss and has credited his father with making him the person that he is today. </a:t>
            </a:r>
          </a:p>
          <a:p>
            <a:r>
              <a:rPr lang="en-GB" sz="800" dirty="0" smtClean="0">
                <a:solidFill>
                  <a:srgbClr val="FF0000"/>
                </a:solidFill>
                <a:latin typeface="Comic Sans MS" pitchFamily="66" charset="0"/>
              </a:rPr>
              <a:t>      In the lead up to the 2012 London Olympics, Tom was one of the most well-known athletes in the country and helped to promote the games around the country. He won a bronze medal in the 10m individual dive (which he dedicated to his late father) but unfortunately missed out on a medal, by finishing 4</a:t>
            </a:r>
            <a:r>
              <a:rPr lang="en-GB" sz="800" baseline="30000" dirty="0" smtClean="0">
                <a:solidFill>
                  <a:srgbClr val="FF0000"/>
                </a:solidFill>
                <a:latin typeface="Comic Sans MS" pitchFamily="66" charset="0"/>
              </a:rPr>
              <a:t>th</a:t>
            </a:r>
            <a:r>
              <a:rPr lang="en-GB" sz="800" dirty="0" smtClean="0">
                <a:solidFill>
                  <a:srgbClr val="FF0000"/>
                </a:solidFill>
                <a:latin typeface="Comic Sans MS" pitchFamily="66" charset="0"/>
              </a:rPr>
              <a:t> in the synchronised event. It was still an event to remember for Tom and turned out to be one of the highlights of his distinguished career.</a:t>
            </a:r>
          </a:p>
        </p:txBody>
      </p:sp>
      <p:sp>
        <p:nvSpPr>
          <p:cNvPr id="11" name="Rectangle 10"/>
          <p:cNvSpPr/>
          <p:nvPr/>
        </p:nvSpPr>
        <p:spPr>
          <a:xfrm>
            <a:off x="0" y="4581128"/>
            <a:ext cx="9144000" cy="1323439"/>
          </a:xfrm>
          <a:prstGeom prst="rect">
            <a:avLst/>
          </a:prstGeom>
        </p:spPr>
        <p:txBody>
          <a:bodyPr wrap="square">
            <a:spAutoFit/>
          </a:bodyPr>
          <a:lstStyle/>
          <a:p>
            <a:r>
              <a:rPr lang="en-GB" sz="800" dirty="0" smtClean="0">
                <a:latin typeface="Comic Sans MS" pitchFamily="66" charset="0"/>
              </a:rPr>
              <a:t>        </a:t>
            </a:r>
            <a:r>
              <a:rPr lang="en-GB" sz="800" dirty="0" smtClean="0">
                <a:solidFill>
                  <a:srgbClr val="FF0000"/>
                </a:solidFill>
                <a:latin typeface="Comic Sans MS" pitchFamily="66" charset="0"/>
              </a:rPr>
              <a:t>Even though Tom was still only 22 years old, he was now already regarded as a ‘veteran’ athlete, and was now seen as an inspiration for young sports fans across the UK.  His determination and willingness to train  incredibly hard made him an excellent role model.</a:t>
            </a:r>
          </a:p>
          <a:p>
            <a:endParaRPr lang="en-GB" sz="800" dirty="0" smtClean="0">
              <a:solidFill>
                <a:srgbClr val="FF0000"/>
              </a:solidFill>
              <a:latin typeface="Comic Sans MS" pitchFamily="66" charset="0"/>
            </a:endParaRPr>
          </a:p>
          <a:p>
            <a:r>
              <a:rPr lang="en-GB" sz="800" dirty="0" smtClean="0">
                <a:solidFill>
                  <a:srgbClr val="FF0000"/>
                </a:solidFill>
                <a:latin typeface="Comic Sans MS" pitchFamily="66" charset="0"/>
              </a:rPr>
              <a:t>      As Tom said, “Oh, you want to have it more than anything. It has to be the biggest thing in your life – otherwise, why would you do it?”</a:t>
            </a:r>
          </a:p>
          <a:p>
            <a:endParaRPr lang="en-GB" sz="800" dirty="0" smtClean="0">
              <a:solidFill>
                <a:srgbClr val="FF0000"/>
              </a:solidFill>
              <a:latin typeface="Comic Sans MS" pitchFamily="66" charset="0"/>
            </a:endParaRPr>
          </a:p>
          <a:p>
            <a:r>
              <a:rPr lang="en-GB" sz="800" dirty="0" smtClean="0">
                <a:solidFill>
                  <a:srgbClr val="FF0000"/>
                </a:solidFill>
                <a:latin typeface="Comic Sans MS" pitchFamily="66" charset="0"/>
              </a:rPr>
              <a:t>      Tom continues to perform to a high standard in the pool. In July 2017, he won the gold medal in the 10m platform event at the World Championships held in Budapest. At the 2019 World Aquatics Championships held in South Korea, Daley and his new diving partner </a:t>
            </a:r>
            <a:r>
              <a:rPr lang="en-GB" sz="800" dirty="0" err="1" smtClean="0">
                <a:solidFill>
                  <a:srgbClr val="FF0000"/>
                </a:solidFill>
                <a:latin typeface="Comic Sans MS" pitchFamily="66" charset="0"/>
              </a:rPr>
              <a:t>Matty</a:t>
            </a:r>
            <a:r>
              <a:rPr lang="en-GB" sz="800" dirty="0" smtClean="0">
                <a:solidFill>
                  <a:srgbClr val="FF0000"/>
                </a:solidFill>
                <a:latin typeface="Comic Sans MS" pitchFamily="66" charset="0"/>
              </a:rPr>
              <a:t> Lee finished in the bronze position in the 10m synchronised dive.</a:t>
            </a:r>
          </a:p>
          <a:p>
            <a:r>
              <a:rPr lang="en-GB" sz="800" dirty="0" smtClean="0">
                <a:solidFill>
                  <a:srgbClr val="FF0000"/>
                </a:solidFill>
                <a:latin typeface="Comic Sans MS" pitchFamily="66" charset="0"/>
              </a:rPr>
              <a:t>      Throughout these more recent years, Tom made the announcement to the public that he was in a relationship with Lance Black.  They later married at Bovey Castle in Devon on 6th May 2017.</a:t>
            </a:r>
            <a:r>
              <a:rPr lang="en-GB" sz="800" baseline="30000" dirty="0" smtClean="0">
                <a:solidFill>
                  <a:srgbClr val="FF0000"/>
                </a:solidFill>
                <a:latin typeface="Comic Sans MS" pitchFamily="66" charset="0"/>
              </a:rPr>
              <a:t> </a:t>
            </a:r>
            <a:r>
              <a:rPr lang="en-GB" sz="800" dirty="0" smtClean="0">
                <a:solidFill>
                  <a:srgbClr val="FF0000"/>
                </a:solidFill>
                <a:latin typeface="Comic Sans MS" pitchFamily="66" charset="0"/>
              </a:rPr>
              <a:t>On 14 February 2018, Daley announced via his </a:t>
            </a:r>
            <a:r>
              <a:rPr lang="en-GB" sz="800" dirty="0" err="1" smtClean="0">
                <a:solidFill>
                  <a:srgbClr val="FF0000"/>
                </a:solidFill>
                <a:latin typeface="Comic Sans MS" pitchFamily="66" charset="0"/>
              </a:rPr>
              <a:t>Instagram</a:t>
            </a:r>
            <a:r>
              <a:rPr lang="en-GB" sz="800" dirty="0" smtClean="0">
                <a:solidFill>
                  <a:srgbClr val="FF0000"/>
                </a:solidFill>
                <a:latin typeface="Comic Sans MS" pitchFamily="66" charset="0"/>
              </a:rPr>
              <a:t> account that he and his husband were expecting their first child through surrogacy.  Their son, Robert "Robbie" Ray Black-Daley, was born on 27 June 2018. Daley and Black do not share pictures with their son's face online or on social media accounts.</a:t>
            </a:r>
          </a:p>
        </p:txBody>
      </p:sp>
      <p:sp>
        <p:nvSpPr>
          <p:cNvPr id="12" name="TextBox 11"/>
          <p:cNvSpPr txBox="1"/>
          <p:nvPr/>
        </p:nvSpPr>
        <p:spPr>
          <a:xfrm>
            <a:off x="0" y="5949280"/>
            <a:ext cx="9144000" cy="707886"/>
          </a:xfrm>
          <a:prstGeom prst="rect">
            <a:avLst/>
          </a:prstGeom>
          <a:noFill/>
        </p:spPr>
        <p:txBody>
          <a:bodyPr wrap="square" rtlCol="0">
            <a:spAutoFit/>
          </a:bodyPr>
          <a:lstStyle/>
          <a:p>
            <a:r>
              <a:rPr lang="en-GB" sz="800" dirty="0" smtClean="0">
                <a:latin typeface="Comic Sans MS" pitchFamily="66" charset="0"/>
              </a:rPr>
              <a:t>      </a:t>
            </a:r>
            <a:r>
              <a:rPr lang="en-GB" sz="800" dirty="0" smtClean="0">
                <a:solidFill>
                  <a:srgbClr val="FF0000"/>
                </a:solidFill>
                <a:latin typeface="Comic Sans MS" pitchFamily="66" charset="0"/>
              </a:rPr>
              <a:t>He continues to be in the newspapers, both in the sport and showbiz pages, and he was a judge and mentor on Saturday night prime time show ‘Splash’ – where celebrities took part in a diving competition. He has also set up the Tom Daley Diving Academy, which has 1,000 participants across the country, </a:t>
            </a:r>
          </a:p>
          <a:p>
            <a:r>
              <a:rPr lang="en-GB" sz="800" dirty="0" smtClean="0">
                <a:solidFill>
                  <a:srgbClr val="FF0000"/>
                </a:solidFill>
                <a:latin typeface="Comic Sans MS" pitchFamily="66" charset="0"/>
              </a:rPr>
              <a:t>      Results in the pool during this year have continued to be very successful and Tom is currently preparing himself for the 2020 Olympics in Tokyo. This time though, he has to juggle his training around changing nappies and dealing with other pressures of fatherhood, which he thoroughly enjoys and has changed his life for the better.</a:t>
            </a:r>
          </a:p>
          <a:p>
            <a:r>
              <a:rPr lang="en-GB" sz="800" dirty="0" smtClean="0">
                <a:solidFill>
                  <a:srgbClr val="FF0000"/>
                </a:solidFill>
                <a:latin typeface="Comic Sans MS" pitchFamily="66" charset="0"/>
              </a:rPr>
              <a:t>    Whatever happens in the future, Tom will go down in history as one of Britain’s most well-known and much loved Olympians in the pool.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0" cy="815608"/>
          </a:xfrm>
          <a:prstGeom prst="rect">
            <a:avLst/>
          </a:prstGeom>
          <a:solidFill>
            <a:srgbClr val="66FF33"/>
          </a:solidFill>
          <a:ln w="19050">
            <a:solidFill>
              <a:schemeClr val="tx1"/>
            </a:solidFill>
          </a:ln>
        </p:spPr>
        <p:txBody>
          <a:bodyPr wrap="square" lIns="91440" tIns="45720" rIns="91440" bIns="45720">
            <a:spAutoFit/>
          </a:bodyPr>
          <a:lstStyle/>
          <a:p>
            <a:pPr algn="ctr"/>
            <a:r>
              <a:rPr lang="en-US" sz="47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Main Activity – Editing my writing</a:t>
            </a:r>
            <a:endParaRPr lang="en-US" sz="4700" b="1"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TextBox 2"/>
          <p:cNvSpPr txBox="1"/>
          <p:nvPr/>
        </p:nvSpPr>
        <p:spPr>
          <a:xfrm>
            <a:off x="0" y="836712"/>
            <a:ext cx="9144000" cy="4154984"/>
          </a:xfrm>
          <a:prstGeom prst="rect">
            <a:avLst/>
          </a:prstGeom>
          <a:solidFill>
            <a:srgbClr val="FFFF00"/>
          </a:solidFill>
          <a:ln w="9525">
            <a:solidFill>
              <a:schemeClr val="tx1"/>
            </a:solidFill>
          </a:ln>
        </p:spPr>
        <p:txBody>
          <a:bodyPr wrap="square" rtlCol="0">
            <a:spAutoFit/>
          </a:bodyPr>
          <a:lstStyle/>
          <a:p>
            <a:r>
              <a:rPr lang="en-GB" sz="2200" b="1" u="sng" dirty="0" smtClean="0">
                <a:latin typeface="Comic Sans MS" pitchFamily="66" charset="0"/>
              </a:rPr>
              <a:t>Today’s task: </a:t>
            </a:r>
            <a:r>
              <a:rPr lang="en-GB" sz="2200" b="1" dirty="0" smtClean="0">
                <a:solidFill>
                  <a:srgbClr val="FF0000"/>
                </a:solidFill>
                <a:latin typeface="Comic Sans MS" pitchFamily="66" charset="0"/>
              </a:rPr>
              <a:t>Today, </a:t>
            </a:r>
            <a:r>
              <a:rPr lang="en-GB" sz="2200" b="1" dirty="0" smtClean="0">
                <a:solidFill>
                  <a:srgbClr val="FF0000"/>
                </a:solidFill>
                <a:latin typeface="Comic Sans MS" pitchFamily="66" charset="0"/>
              </a:rPr>
              <a:t>I would like you to read your biography aloud (either to yourselves or somebody else). REMEMBER – read what you HAVE written, not what you THINK you have written.</a:t>
            </a:r>
            <a:endParaRPr lang="en-GB" sz="2200" b="1" dirty="0" smtClean="0">
              <a:solidFill>
                <a:srgbClr val="FF0000"/>
              </a:solidFill>
              <a:latin typeface="Comic Sans MS" pitchFamily="66" charset="0"/>
            </a:endParaRPr>
          </a:p>
          <a:p>
            <a:endParaRPr lang="en-GB" sz="2200" b="1" dirty="0" smtClean="0">
              <a:solidFill>
                <a:srgbClr val="FF0000"/>
              </a:solidFill>
              <a:latin typeface="Comic Sans MS" pitchFamily="66" charset="0"/>
            </a:endParaRPr>
          </a:p>
          <a:p>
            <a:pPr algn="ctr"/>
            <a:r>
              <a:rPr lang="en-GB" sz="2200" b="1" u="sng" dirty="0" smtClean="0">
                <a:latin typeface="Comic Sans MS" pitchFamily="66" charset="0"/>
              </a:rPr>
              <a:t>Check carefully that</a:t>
            </a:r>
            <a:r>
              <a:rPr lang="en-GB" sz="2200" b="1" u="sng" dirty="0" smtClean="0">
                <a:latin typeface="Comic Sans MS" pitchFamily="66" charset="0"/>
              </a:rPr>
              <a:t>……..</a:t>
            </a:r>
            <a:endParaRPr lang="en-GB" sz="2200" b="1" dirty="0" smtClean="0">
              <a:solidFill>
                <a:srgbClr val="FF0000"/>
              </a:solidFill>
              <a:latin typeface="Comic Sans MS" pitchFamily="66" charset="0"/>
            </a:endParaRPr>
          </a:p>
          <a:p>
            <a:pPr marL="457200" indent="-457200"/>
            <a:r>
              <a:rPr lang="en-GB" sz="2200" b="1" dirty="0" smtClean="0">
                <a:solidFill>
                  <a:srgbClr val="002060"/>
                </a:solidFill>
                <a:latin typeface="Comic Sans MS" pitchFamily="66" charset="0"/>
              </a:rPr>
              <a:t>1) All </a:t>
            </a:r>
            <a:r>
              <a:rPr lang="en-GB" sz="2200" b="1" dirty="0" smtClean="0">
                <a:solidFill>
                  <a:srgbClr val="002060"/>
                </a:solidFill>
                <a:latin typeface="Comic Sans MS" pitchFamily="66" charset="0"/>
              </a:rPr>
              <a:t>of your sentences make sense</a:t>
            </a:r>
            <a:r>
              <a:rPr lang="en-GB" sz="2200" b="1" dirty="0" smtClean="0">
                <a:solidFill>
                  <a:srgbClr val="002060"/>
                </a:solidFill>
                <a:latin typeface="Comic Sans MS" pitchFamily="66" charset="0"/>
              </a:rPr>
              <a:t>.</a:t>
            </a:r>
            <a:endParaRPr lang="en-GB" sz="2200" b="1" dirty="0" smtClean="0">
              <a:solidFill>
                <a:srgbClr val="002060"/>
              </a:solidFill>
              <a:latin typeface="Comic Sans MS" pitchFamily="66" charset="0"/>
            </a:endParaRPr>
          </a:p>
          <a:p>
            <a:pPr marL="457200" indent="-457200"/>
            <a:r>
              <a:rPr lang="en-GB" sz="2200" b="1" dirty="0" smtClean="0">
                <a:solidFill>
                  <a:srgbClr val="002060"/>
                </a:solidFill>
                <a:latin typeface="Comic Sans MS" pitchFamily="66" charset="0"/>
              </a:rPr>
              <a:t>2) Each of your sentences are punctuated correctly</a:t>
            </a:r>
            <a:r>
              <a:rPr lang="en-GB" sz="2200" b="1" dirty="0" smtClean="0">
                <a:solidFill>
                  <a:srgbClr val="002060"/>
                </a:solidFill>
                <a:latin typeface="Comic Sans MS" pitchFamily="66" charset="0"/>
              </a:rPr>
              <a:t>.</a:t>
            </a:r>
            <a:endParaRPr lang="en-GB" sz="2200" b="1" dirty="0" smtClean="0">
              <a:solidFill>
                <a:srgbClr val="002060"/>
              </a:solidFill>
              <a:latin typeface="Comic Sans MS" pitchFamily="66" charset="0"/>
            </a:endParaRPr>
          </a:p>
          <a:p>
            <a:pPr marL="457200" indent="-457200"/>
            <a:r>
              <a:rPr lang="en-GB" sz="2200" b="1" dirty="0" smtClean="0">
                <a:solidFill>
                  <a:srgbClr val="002060"/>
                </a:solidFill>
                <a:latin typeface="Comic Sans MS" pitchFamily="66" charset="0"/>
              </a:rPr>
              <a:t>3) You have not started all of your sentences in the same way</a:t>
            </a:r>
            <a:r>
              <a:rPr lang="en-GB" sz="2200" b="1" dirty="0" smtClean="0">
                <a:solidFill>
                  <a:srgbClr val="002060"/>
                </a:solidFill>
                <a:latin typeface="Comic Sans MS" pitchFamily="66" charset="0"/>
              </a:rPr>
              <a:t>.</a:t>
            </a:r>
            <a:endParaRPr lang="en-GB" sz="2200" b="1" dirty="0" smtClean="0">
              <a:solidFill>
                <a:srgbClr val="002060"/>
              </a:solidFill>
              <a:latin typeface="Comic Sans MS" pitchFamily="66" charset="0"/>
            </a:endParaRPr>
          </a:p>
          <a:p>
            <a:pPr marL="457200" indent="-457200"/>
            <a:r>
              <a:rPr lang="en-GB" sz="2200" b="1" dirty="0" smtClean="0">
                <a:solidFill>
                  <a:srgbClr val="002060"/>
                </a:solidFill>
                <a:latin typeface="Comic Sans MS" pitchFamily="66" charset="0"/>
              </a:rPr>
              <a:t>4) You have used a variety of conjunctions, punctuation and sentence structure</a:t>
            </a:r>
            <a:r>
              <a:rPr lang="en-GB" sz="2200" b="1" dirty="0" smtClean="0">
                <a:solidFill>
                  <a:srgbClr val="002060"/>
                </a:solidFill>
                <a:latin typeface="Comic Sans MS" pitchFamily="66" charset="0"/>
              </a:rPr>
              <a:t>.</a:t>
            </a:r>
          </a:p>
          <a:p>
            <a:pPr marL="457200" indent="-457200"/>
            <a:endParaRPr lang="en-GB" sz="2200" b="1" dirty="0" smtClean="0">
              <a:solidFill>
                <a:srgbClr val="002060"/>
              </a:solidFill>
              <a:latin typeface="Comic Sans MS" pitchFamily="66" charset="0"/>
            </a:endParaRPr>
          </a:p>
          <a:p>
            <a:pPr marL="457200" indent="-457200"/>
            <a:r>
              <a:rPr lang="en-GB" sz="2200" b="1" dirty="0" smtClean="0">
                <a:solidFill>
                  <a:srgbClr val="002060"/>
                </a:solidFill>
                <a:latin typeface="Comic Sans MS" pitchFamily="66" charset="0"/>
              </a:rPr>
              <a:t>*If you spot any mistakes, make the changes.</a:t>
            </a:r>
            <a:endParaRPr lang="en-GB" sz="2200" b="1" dirty="0" smtClean="0">
              <a:solidFill>
                <a:srgbClr val="002060"/>
              </a:solidFill>
              <a:latin typeface="Comic Sans MS" pitchFamily="66" charset="0"/>
            </a:endParaRPr>
          </a:p>
        </p:txBody>
      </p:sp>
      <p:sp>
        <p:nvSpPr>
          <p:cNvPr id="5" name="TextBox 4"/>
          <p:cNvSpPr txBox="1"/>
          <p:nvPr/>
        </p:nvSpPr>
        <p:spPr>
          <a:xfrm>
            <a:off x="0" y="5085184"/>
            <a:ext cx="9144000" cy="1661993"/>
          </a:xfrm>
          <a:prstGeom prst="rect">
            <a:avLst/>
          </a:prstGeom>
          <a:solidFill>
            <a:srgbClr val="66FF33"/>
          </a:solidFill>
          <a:ln w="38100">
            <a:solidFill>
              <a:schemeClr val="tx1"/>
            </a:solidFill>
          </a:ln>
        </p:spPr>
        <p:txBody>
          <a:bodyPr wrap="square" rtlCol="0">
            <a:spAutoFit/>
          </a:bodyPr>
          <a:lstStyle/>
          <a:p>
            <a:r>
              <a:rPr lang="en-GB" sz="1600" b="1" u="sng" dirty="0" smtClean="0">
                <a:latin typeface="Comic Sans MS" pitchFamily="66" charset="0"/>
              </a:rPr>
              <a:t>When you are happy with your finished biography, please send it to me for me to read</a:t>
            </a:r>
            <a:r>
              <a:rPr lang="en-GB" sz="1700" dirty="0" smtClean="0">
                <a:latin typeface="Comic Sans MS" pitchFamily="66" charset="0"/>
              </a:rPr>
              <a:t>.</a:t>
            </a:r>
          </a:p>
          <a:p>
            <a:endParaRPr lang="en-GB" sz="1700" dirty="0" smtClean="0">
              <a:latin typeface="Comic Sans MS" pitchFamily="66" charset="0"/>
            </a:endParaRPr>
          </a:p>
          <a:p>
            <a:r>
              <a:rPr lang="en-GB" sz="1700" dirty="0" smtClean="0">
                <a:latin typeface="Comic Sans MS" pitchFamily="66" charset="0"/>
              </a:rPr>
              <a:t>*If it has been hand-written, try to get some close-up photographs of it to send.</a:t>
            </a:r>
          </a:p>
          <a:p>
            <a:endParaRPr lang="en-GB" sz="1700" dirty="0" smtClean="0">
              <a:latin typeface="Comic Sans MS" pitchFamily="66" charset="0"/>
            </a:endParaRPr>
          </a:p>
          <a:p>
            <a:r>
              <a:rPr lang="en-GB" sz="1700" dirty="0" smtClean="0">
                <a:latin typeface="Comic Sans MS" pitchFamily="66" charset="0"/>
              </a:rPr>
              <a:t>*If it has been typed, it can be sent to my email address – </a:t>
            </a:r>
            <a:r>
              <a:rPr lang="en-GB" sz="1700" b="1" dirty="0" smtClean="0">
                <a:latin typeface="Comic Sans MS" pitchFamily="66" charset="0"/>
              </a:rPr>
              <a:t>hughes.g@myddle.shropshire.sch.uk </a:t>
            </a:r>
            <a:endParaRPr lang="en-GB" sz="1700" b="1" dirty="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1057</TotalTime>
  <Words>1368</Words>
  <Application>Microsoft Office PowerPoint</Application>
  <PresentationFormat>On-screen Show (4:3)</PresentationFormat>
  <Paragraphs>87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 Hughes</dc:creator>
  <cp:lastModifiedBy>Carol Hughes</cp:lastModifiedBy>
  <cp:revision>67</cp:revision>
  <cp:lastPrinted>2020-02-26T16:02:50Z</cp:lastPrinted>
  <dcterms:created xsi:type="dcterms:W3CDTF">2018-08-22T10:36:32Z</dcterms:created>
  <dcterms:modified xsi:type="dcterms:W3CDTF">2020-04-29T11:02:31Z</dcterms:modified>
</cp:coreProperties>
</file>