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63" r:id="rId3"/>
    <p:sldId id="283" r:id="rId4"/>
    <p:sldId id="282" r:id="rId5"/>
    <p:sldId id="270" r:id="rId6"/>
    <p:sldId id="265" r:id="rId7"/>
    <p:sldId id="281" r:id="rId8"/>
    <p:sldId id="266" r:id="rId9"/>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0" autoAdjust="0"/>
    <p:restoredTop sz="94660"/>
  </p:normalViewPr>
  <p:slideViewPr>
    <p:cSldViewPr>
      <p:cViewPr varScale="1">
        <p:scale>
          <a:sx n="68" d="100"/>
          <a:sy n="68" d="100"/>
        </p:scale>
        <p:origin x="-12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srcRect/>
          <a:stretch>
            <a:fillRect/>
          </a:stretch>
        </p:blipFill>
        <p:spPr bwMode="auto">
          <a:xfrm>
            <a:off x="8523288" y="6196013"/>
            <a:ext cx="576262" cy="5810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70156-9F63-432A-AD40-D8B328B326B5}" type="datetimeFigureOut">
              <a:rPr lang="en-GB" smtClean="0"/>
              <a:pPr/>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E70156-9F63-432A-AD40-D8B328B326B5}" type="datetimeFigureOut">
              <a:rPr lang="en-GB" smtClean="0"/>
              <a:pPr/>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E70156-9F63-432A-AD40-D8B328B326B5}" type="datetimeFigureOut">
              <a:rPr lang="en-GB" smtClean="0"/>
              <a:pPr/>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E70156-9F63-432A-AD40-D8B328B326B5}" type="datetimeFigureOut">
              <a:rPr lang="en-GB" smtClean="0"/>
              <a:pPr/>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70156-9F63-432A-AD40-D8B328B326B5}" type="datetimeFigureOut">
              <a:rPr lang="en-GB" smtClean="0"/>
              <a:pPr/>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70156-9F63-432A-AD40-D8B328B326B5}" type="datetimeFigureOut">
              <a:rPr lang="en-GB" smtClean="0"/>
              <a:pPr/>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70156-9F63-432A-AD40-D8B328B326B5}" type="datetimeFigureOut">
              <a:rPr lang="en-GB" smtClean="0"/>
              <a:pPr/>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70156-9F63-432A-AD40-D8B328B326B5}" type="datetimeFigureOut">
              <a:rPr lang="en-GB" smtClean="0"/>
              <a:pPr/>
              <a:t>27/04/2020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35884-277C-448C-9E02-3A1B162C698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v1n-vchnjXQ"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bc.co.uk/teach/skillswise/pronouns/zjxs7nb"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bc.co.uk/teach/skillswise/pronouns/zjxs7nb"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861774"/>
          </a:xfrm>
          <a:prstGeom prst="rect">
            <a:avLst/>
          </a:prstGeom>
          <a:solidFill>
            <a:srgbClr val="FFFF00"/>
          </a:solidFill>
          <a:ln w="12700">
            <a:solidFill>
              <a:schemeClr val="tx1"/>
            </a:solidFill>
          </a:ln>
        </p:spPr>
        <p:txBody>
          <a:bodyPr wrap="square" rtlCol="0">
            <a:spAutoFit/>
          </a:bodyPr>
          <a:lstStyle/>
          <a:p>
            <a:pPr algn="ctr"/>
            <a:r>
              <a:rPr lang="en-GB" sz="5000" dirty="0" smtClean="0"/>
              <a:t>What I’m learning in English today</a:t>
            </a:r>
            <a:endParaRPr lang="en-GB" sz="5000" dirty="0"/>
          </a:p>
        </p:txBody>
      </p:sp>
      <p:pic>
        <p:nvPicPr>
          <p:cNvPr id="19458" name="Picture 2" descr="Biographies Display Banners (SB10579) - SparkleBox"/>
          <p:cNvPicPr>
            <a:picLocks noChangeAspect="1" noChangeArrowheads="1"/>
          </p:cNvPicPr>
          <p:nvPr/>
        </p:nvPicPr>
        <p:blipFill>
          <a:blip r:embed="rId2" cstate="print"/>
          <a:srcRect/>
          <a:stretch>
            <a:fillRect/>
          </a:stretch>
        </p:blipFill>
        <p:spPr bwMode="auto">
          <a:xfrm>
            <a:off x="0" y="4985792"/>
            <a:ext cx="9144000" cy="1872208"/>
          </a:xfrm>
          <a:prstGeom prst="rect">
            <a:avLst/>
          </a:prstGeom>
          <a:noFill/>
        </p:spPr>
      </p:pic>
      <p:graphicFrame>
        <p:nvGraphicFramePr>
          <p:cNvPr id="6" name="Table 5"/>
          <p:cNvGraphicFramePr>
            <a:graphicFrameLocks noGrp="1"/>
          </p:cNvGraphicFramePr>
          <p:nvPr>
            <p:extLst>
              <p:ext uri="{D42A27DB-BD31-4B8C-83A1-F6EECF244321}">
                <p14:modId xmlns:p14="http://schemas.microsoft.com/office/powerpoint/2010/main" xmlns="" val="758156633"/>
              </p:ext>
            </p:extLst>
          </p:nvPr>
        </p:nvGraphicFramePr>
        <p:xfrm>
          <a:off x="0" y="908720"/>
          <a:ext cx="9144000" cy="3925824"/>
        </p:xfrm>
        <a:graphic>
          <a:graphicData uri="http://schemas.openxmlformats.org/drawingml/2006/table">
            <a:tbl>
              <a:tblPr/>
              <a:tblGrid>
                <a:gridCol w="9144000"/>
              </a:tblGrid>
              <a:tr h="632849">
                <a:tc>
                  <a:txBody>
                    <a:bodyPr/>
                    <a:lstStyle/>
                    <a:p>
                      <a:pPr algn="ctr">
                        <a:lnSpc>
                          <a:spcPct val="115000"/>
                        </a:lnSpc>
                        <a:spcAft>
                          <a:spcPts val="0"/>
                        </a:spcAft>
                      </a:pPr>
                      <a:r>
                        <a:rPr lang="en-GB" sz="2000" b="1" u="sng" dirty="0">
                          <a:latin typeface="Comic Sans MS" pitchFamily="66" charset="0"/>
                          <a:ea typeface="Calibri"/>
                          <a:cs typeface="Times New Roman"/>
                        </a:rPr>
                        <a:t>English </a:t>
                      </a:r>
                      <a:r>
                        <a:rPr lang="en-GB" sz="2000" b="1" u="sng" dirty="0" smtClean="0">
                          <a:latin typeface="Comic Sans MS" pitchFamily="66" charset="0"/>
                          <a:ea typeface="Calibri"/>
                          <a:cs typeface="Times New Roman"/>
                        </a:rPr>
                        <a:t>– Biography writing</a:t>
                      </a:r>
                      <a:endParaRPr lang="en-GB" sz="2000" dirty="0">
                        <a:latin typeface="Comic Sans MS" pitchFamily="66" charset="0"/>
                        <a:ea typeface="Calibri"/>
                        <a:cs typeface="Times New Roman"/>
                      </a:endParaRPr>
                    </a:p>
                    <a:p>
                      <a:pPr>
                        <a:lnSpc>
                          <a:spcPct val="115000"/>
                        </a:lnSpc>
                        <a:spcAft>
                          <a:spcPts val="0"/>
                        </a:spcAft>
                      </a:pPr>
                      <a:r>
                        <a:rPr lang="en-GB" sz="2000" b="1" u="sng" dirty="0">
                          <a:latin typeface="Comic Sans MS" pitchFamily="66" charset="0"/>
                          <a:ea typeface="Calibri"/>
                          <a:cs typeface="Times New Roman"/>
                        </a:rPr>
                        <a:t>Date</a:t>
                      </a:r>
                      <a:r>
                        <a:rPr lang="en-GB" sz="2000" dirty="0">
                          <a:latin typeface="Comic Sans MS" pitchFamily="66" charset="0"/>
                          <a:ea typeface="Calibri"/>
                          <a:cs typeface="Times New Roman"/>
                        </a:rPr>
                        <a:t>: </a:t>
                      </a:r>
                      <a:r>
                        <a:rPr lang="en-GB" sz="2000" dirty="0" smtClean="0">
                          <a:latin typeface="Comic Sans MS" pitchFamily="66" charset="0"/>
                          <a:ea typeface="Calibri"/>
                          <a:cs typeface="Times New Roman"/>
                        </a:rPr>
                        <a:t>Tuesday</a:t>
                      </a:r>
                      <a:r>
                        <a:rPr lang="en-GB" sz="2000" baseline="0" dirty="0" smtClean="0">
                          <a:latin typeface="Comic Sans MS" pitchFamily="66" charset="0"/>
                          <a:ea typeface="Calibri"/>
                          <a:cs typeface="Times New Roman"/>
                        </a:rPr>
                        <a:t> 28th April 2020</a:t>
                      </a:r>
                      <a:endParaRPr lang="en-GB" sz="2000"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447">
                <a:tc>
                  <a:txBody>
                    <a:bodyPr/>
                    <a:lstStyle/>
                    <a:p>
                      <a:pPr>
                        <a:lnSpc>
                          <a:spcPct val="115000"/>
                        </a:lnSpc>
                        <a:spcAft>
                          <a:spcPts val="0"/>
                        </a:spcAft>
                      </a:pPr>
                      <a:r>
                        <a:rPr lang="en-GB" sz="2300" b="1" u="sng" dirty="0" err="1">
                          <a:latin typeface="Comic Sans MS" pitchFamily="66" charset="0"/>
                          <a:ea typeface="Calibri"/>
                          <a:cs typeface="Times New Roman"/>
                        </a:rPr>
                        <a:t>L.Obj</a:t>
                      </a:r>
                      <a:r>
                        <a:rPr lang="en-GB" sz="2300" b="1" u="sng" dirty="0" smtClean="0">
                          <a:latin typeface="Comic Sans MS" pitchFamily="66" charset="0"/>
                          <a:ea typeface="Calibri"/>
                          <a:cs typeface="Times New Roman"/>
                        </a:rPr>
                        <a:t>:</a:t>
                      </a:r>
                      <a:r>
                        <a:rPr lang="en-GB" sz="2300" b="1" u="sng" baseline="0" dirty="0" smtClean="0">
                          <a:latin typeface="Comic Sans MS" pitchFamily="66" charset="0"/>
                          <a:ea typeface="Calibri"/>
                          <a:cs typeface="Times New Roman"/>
                        </a:rPr>
                        <a:t> </a:t>
                      </a:r>
                      <a:r>
                        <a:rPr lang="en-GB" sz="2300" b="1" i="1" u="sng" dirty="0" smtClean="0">
                          <a:solidFill>
                            <a:srgbClr val="FFC000"/>
                          </a:solidFill>
                          <a:latin typeface="Comic Sans MS" pitchFamily="66" charset="0"/>
                          <a:ea typeface="Calibri"/>
                          <a:cs typeface="Times New Roman"/>
                        </a:rPr>
                        <a:t>(</a:t>
                      </a:r>
                      <a:r>
                        <a:rPr lang="en-GB" sz="2300" b="1" i="1" u="sng" dirty="0" err="1" smtClean="0">
                          <a:solidFill>
                            <a:srgbClr val="FFC000"/>
                          </a:solidFill>
                          <a:latin typeface="Comic Sans MS" pitchFamily="66" charset="0"/>
                          <a:ea typeface="Calibri"/>
                          <a:cs typeface="Times New Roman"/>
                        </a:rPr>
                        <a:t>SPaG</a:t>
                      </a:r>
                      <a:r>
                        <a:rPr lang="en-GB" sz="2300" b="1" i="1" u="sng" baseline="0" dirty="0" smtClean="0">
                          <a:solidFill>
                            <a:srgbClr val="FFC000"/>
                          </a:solidFill>
                          <a:latin typeface="Comic Sans MS" pitchFamily="66" charset="0"/>
                          <a:ea typeface="Calibri"/>
                          <a:cs typeface="Times New Roman"/>
                        </a:rPr>
                        <a:t> starter)</a:t>
                      </a:r>
                      <a:r>
                        <a:rPr lang="en-GB" sz="2300" b="1" i="1" u="sng" dirty="0" smtClean="0">
                          <a:solidFill>
                            <a:srgbClr val="FFC000"/>
                          </a:solidFill>
                          <a:latin typeface="Comic Sans MS" pitchFamily="66" charset="0"/>
                          <a:ea typeface="Calibri"/>
                          <a:cs typeface="Times New Roman"/>
                        </a:rPr>
                        <a:t> – (Pronouns)  </a:t>
                      </a:r>
                      <a:endParaRPr lang="en-GB" sz="2300" b="1" i="1" dirty="0">
                        <a:solidFill>
                          <a:srgbClr val="FFC000"/>
                        </a:solidFill>
                        <a:latin typeface="Comic Sans MS" pitchFamily="66" charset="0"/>
                        <a:ea typeface="Calibri"/>
                        <a:cs typeface="Times New Roman"/>
                      </a:endParaRPr>
                    </a:p>
                    <a:p>
                      <a:pPr>
                        <a:lnSpc>
                          <a:spcPct val="115000"/>
                        </a:lnSpc>
                        <a:spcAft>
                          <a:spcPts val="0"/>
                        </a:spcAft>
                        <a:tabLst>
                          <a:tab pos="843280" algn="l"/>
                        </a:tabLst>
                      </a:pPr>
                      <a:r>
                        <a:rPr lang="en-GB" sz="2300" b="1" dirty="0">
                          <a:solidFill>
                            <a:srgbClr val="FFC000"/>
                          </a:solidFill>
                          <a:latin typeface="Comic Sans MS" pitchFamily="66" charset="0"/>
                          <a:ea typeface="Calibri"/>
                          <a:cs typeface="Times New Roman"/>
                        </a:rPr>
                        <a:t>*</a:t>
                      </a:r>
                      <a:r>
                        <a:rPr lang="en-GB" sz="2300" b="1" dirty="0" smtClean="0">
                          <a:solidFill>
                            <a:srgbClr val="FFC000"/>
                          </a:solidFill>
                          <a:latin typeface="Comic Sans MS" pitchFamily="66" charset="0"/>
                          <a:ea typeface="Calibri"/>
                          <a:cs typeface="Times New Roman"/>
                        </a:rPr>
                        <a:t>I can name</a:t>
                      </a:r>
                      <a:r>
                        <a:rPr lang="en-GB" sz="2300" b="1" baseline="0" dirty="0" smtClean="0">
                          <a:solidFill>
                            <a:srgbClr val="FFC000"/>
                          </a:solidFill>
                          <a:latin typeface="Comic Sans MS" pitchFamily="66" charset="0"/>
                          <a:ea typeface="Calibri"/>
                          <a:cs typeface="Times New Roman"/>
                        </a:rPr>
                        <a:t> and recognise POSSESSIVE PRONOUNS.</a:t>
                      </a:r>
                      <a:endParaRPr lang="en-GB" sz="2300" b="1" dirty="0">
                        <a:solidFill>
                          <a:srgbClr val="FFC000"/>
                        </a:solidFill>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309">
                <a:tc>
                  <a:txBody>
                    <a:bodyPr/>
                    <a:lstStyle/>
                    <a:p>
                      <a:pPr>
                        <a:lnSpc>
                          <a:spcPct val="115000"/>
                        </a:lnSpc>
                        <a:spcAft>
                          <a:spcPts val="0"/>
                        </a:spcAft>
                        <a:tabLst>
                          <a:tab pos="843280" algn="l"/>
                        </a:tabLst>
                      </a:pPr>
                      <a:r>
                        <a:rPr lang="en-GB" sz="2300" b="1" dirty="0" smtClean="0">
                          <a:latin typeface="Comic Sans MS" pitchFamily="66" charset="0"/>
                          <a:ea typeface="Calibri"/>
                          <a:cs typeface="Times New Roman"/>
                        </a:rPr>
                        <a:t>*I can </a:t>
                      </a:r>
                      <a:r>
                        <a:rPr lang="en-GB" sz="2300" b="1" u="sng" dirty="0" smtClean="0">
                          <a:solidFill>
                            <a:srgbClr val="FF0000"/>
                          </a:solidFill>
                          <a:latin typeface="Comic Sans MS" pitchFamily="66" charset="0"/>
                          <a:ea typeface="Calibri"/>
                          <a:cs typeface="Times New Roman"/>
                        </a:rPr>
                        <a:t>continue</a:t>
                      </a:r>
                      <a:r>
                        <a:rPr lang="en-GB" sz="2300" b="1" baseline="0" dirty="0" smtClean="0">
                          <a:latin typeface="Comic Sans MS" pitchFamily="66" charset="0"/>
                          <a:ea typeface="Calibri"/>
                          <a:cs typeface="Times New Roman"/>
                        </a:rPr>
                        <a:t> to write a biography of a famous sports person.</a:t>
                      </a:r>
                      <a:endParaRPr lang="en-GB" sz="23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447">
                <a:tc>
                  <a:txBody>
                    <a:bodyPr/>
                    <a:lstStyle/>
                    <a:p>
                      <a:pPr>
                        <a:lnSpc>
                          <a:spcPct val="115000"/>
                        </a:lnSpc>
                        <a:spcAft>
                          <a:spcPts val="0"/>
                        </a:spcAft>
                        <a:tabLst>
                          <a:tab pos="843280" algn="l"/>
                        </a:tabLst>
                      </a:pPr>
                      <a:r>
                        <a:rPr lang="en-GB" sz="2300" b="1" dirty="0" smtClean="0">
                          <a:latin typeface="Comic Sans MS" pitchFamily="66" charset="0"/>
                          <a:ea typeface="Calibri"/>
                          <a:cs typeface="Times New Roman"/>
                        </a:rPr>
                        <a:t>*I can organise my writing using the correct structure and layout</a:t>
                      </a:r>
                      <a:r>
                        <a:rPr lang="en-GB" sz="2300" b="1" baseline="0" dirty="0" smtClean="0">
                          <a:latin typeface="Comic Sans MS" pitchFamily="66" charset="0"/>
                          <a:ea typeface="Calibri"/>
                          <a:cs typeface="Times New Roman"/>
                        </a:rPr>
                        <a:t>, </a:t>
                      </a:r>
                      <a:r>
                        <a:rPr lang="en-GB" sz="2300" b="1" baseline="0" dirty="0" err="1" smtClean="0">
                          <a:latin typeface="Comic Sans MS" pitchFamily="66" charset="0"/>
                          <a:ea typeface="Calibri"/>
                          <a:cs typeface="Times New Roman"/>
                        </a:rPr>
                        <a:t>eg</a:t>
                      </a:r>
                      <a:r>
                        <a:rPr lang="en-GB" sz="2300" b="1" baseline="0" dirty="0" smtClean="0">
                          <a:latin typeface="Comic Sans MS" pitchFamily="66" charset="0"/>
                          <a:ea typeface="Calibri"/>
                          <a:cs typeface="Times New Roman"/>
                        </a:rPr>
                        <a:t>, write in chronological order in paragraphs</a:t>
                      </a:r>
                      <a:endParaRPr lang="en-GB" sz="23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200">
                <a:tc>
                  <a:txBody>
                    <a:bodyPr/>
                    <a:lstStyle/>
                    <a:p>
                      <a:pPr>
                        <a:lnSpc>
                          <a:spcPct val="115000"/>
                        </a:lnSpc>
                        <a:spcAft>
                          <a:spcPts val="0"/>
                        </a:spcAft>
                        <a:tabLst>
                          <a:tab pos="843280" algn="l"/>
                        </a:tabLst>
                      </a:pPr>
                      <a:r>
                        <a:rPr lang="en-GB" sz="2300" b="1" dirty="0" smtClean="0">
                          <a:latin typeface="Comic Sans MS" pitchFamily="66" charset="0"/>
                          <a:ea typeface="Calibri"/>
                          <a:cs typeface="Times New Roman"/>
                        </a:rPr>
                        <a:t>*I can use a wide</a:t>
                      </a:r>
                      <a:r>
                        <a:rPr lang="en-GB" sz="2300" b="1" baseline="0" dirty="0" smtClean="0">
                          <a:latin typeface="Comic Sans MS" pitchFamily="66" charset="0"/>
                          <a:ea typeface="Calibri"/>
                          <a:cs typeface="Times New Roman"/>
                        </a:rPr>
                        <a:t> range of punctuation and sentence structure.</a:t>
                      </a:r>
                      <a:endParaRPr lang="en-GB" sz="23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4211959" cy="646331"/>
          </a:xfrm>
          <a:prstGeom prst="rect">
            <a:avLst/>
          </a:prstGeom>
          <a:solidFill>
            <a:srgbClr val="66FF33"/>
          </a:solidFill>
          <a:ln w="19050">
            <a:solidFill>
              <a:schemeClr val="tx1"/>
            </a:solidFill>
          </a:ln>
        </p:spPr>
        <p:txBody>
          <a:bodyPr wrap="square" lIns="91440" tIns="45720" rIns="91440" bIns="45720">
            <a:spAutoFit/>
          </a:bodyPr>
          <a:lstStyle/>
          <a:p>
            <a:pPr algn="ctr"/>
            <a:r>
              <a:rPr lang="en-US" sz="36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 </a:t>
            </a:r>
            <a:r>
              <a:rPr lang="en-US" sz="36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SPaG</a:t>
            </a:r>
            <a:r>
              <a:rPr lang="en-US" sz="36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starter</a:t>
            </a:r>
            <a:endParaRPr lang="en-US" sz="36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4" name="Rectangle 3"/>
          <p:cNvSpPr/>
          <p:nvPr/>
        </p:nvSpPr>
        <p:spPr>
          <a:xfrm>
            <a:off x="4283968" y="0"/>
            <a:ext cx="4860032" cy="646331"/>
          </a:xfrm>
          <a:prstGeom prst="rect">
            <a:avLst/>
          </a:prstGeom>
          <a:solidFill>
            <a:srgbClr val="FF0000"/>
          </a:solidFill>
          <a:ln w="19050">
            <a:solidFill>
              <a:schemeClr val="tx1"/>
            </a:solidFill>
          </a:ln>
        </p:spPr>
        <p:txBody>
          <a:bodyPr wrap="square" lIns="91440" tIns="45720" rIns="91440" bIns="45720">
            <a:spAutoFit/>
          </a:bodyPr>
          <a:lstStyle/>
          <a:p>
            <a:pPr algn="ctr"/>
            <a:r>
              <a:rPr lang="en-US" sz="3600" b="1" u="sng" dirty="0" smtClean="0">
                <a:ln w="17780" cmpd="sng">
                  <a:solidFill>
                    <a:srgbClr val="FFFFFF"/>
                  </a:solidFill>
                  <a:prstDash val="solid"/>
                  <a:miter lim="800000"/>
                </a:ln>
                <a:solidFill>
                  <a:schemeClr val="bg1"/>
                </a:solidFill>
                <a:effectLst>
                  <a:outerShdw blurRad="50800" algn="tl" rotWithShape="0">
                    <a:srgbClr val="000000"/>
                  </a:outerShdw>
                </a:effectLst>
                <a:hlinkClick r:id="rId2"/>
              </a:rPr>
              <a:t>Pronouns</a:t>
            </a:r>
            <a:endParaRPr lang="en-US" sz="3600" b="1" u="sng" dirty="0">
              <a:ln w="17780" cmpd="sng">
                <a:solidFill>
                  <a:srgbClr val="FFFFFF"/>
                </a:solidFill>
                <a:prstDash val="solid"/>
                <a:miter lim="800000"/>
              </a:ln>
              <a:solidFill>
                <a:schemeClr val="bg1"/>
              </a:solidFill>
              <a:effectLst>
                <a:outerShdw blurRad="50800" algn="tl" rotWithShape="0">
                  <a:srgbClr val="000000"/>
                </a:outerShdw>
              </a:effectLst>
            </a:endParaRPr>
          </a:p>
        </p:txBody>
      </p:sp>
      <p:pic>
        <p:nvPicPr>
          <p:cNvPr id="6146" name="Picture 2" descr="Possessive Pronoun: Definition, List And Examples Of Possessive ..."/>
          <p:cNvPicPr>
            <a:picLocks noChangeAspect="1" noChangeArrowheads="1"/>
          </p:cNvPicPr>
          <p:nvPr/>
        </p:nvPicPr>
        <p:blipFill>
          <a:blip r:embed="rId3" cstate="print"/>
          <a:srcRect/>
          <a:stretch>
            <a:fillRect/>
          </a:stretch>
        </p:blipFill>
        <p:spPr bwMode="auto">
          <a:xfrm>
            <a:off x="0" y="692696"/>
            <a:ext cx="9144000" cy="4785361"/>
          </a:xfrm>
          <a:prstGeom prst="rect">
            <a:avLst/>
          </a:prstGeom>
          <a:noFill/>
        </p:spPr>
      </p:pic>
      <p:sp>
        <p:nvSpPr>
          <p:cNvPr id="10" name="TextBox 9"/>
          <p:cNvSpPr txBox="1"/>
          <p:nvPr/>
        </p:nvSpPr>
        <p:spPr>
          <a:xfrm>
            <a:off x="-1" y="5589240"/>
            <a:ext cx="971803" cy="784830"/>
          </a:xfrm>
          <a:prstGeom prst="rect">
            <a:avLst/>
          </a:prstGeom>
          <a:solidFill>
            <a:srgbClr val="FFFF00"/>
          </a:solidFill>
          <a:ln w="28575">
            <a:solidFill>
              <a:schemeClr val="tx1"/>
            </a:solidFill>
          </a:ln>
        </p:spPr>
        <p:txBody>
          <a:bodyPr wrap="square" rtlCol="0">
            <a:spAutoFit/>
          </a:bodyPr>
          <a:lstStyle/>
          <a:p>
            <a:pPr algn="ctr"/>
            <a:r>
              <a:rPr lang="en-GB" sz="4500" dirty="0" smtClean="0"/>
              <a:t>his</a:t>
            </a:r>
            <a:endParaRPr lang="en-GB" sz="4500" dirty="0"/>
          </a:p>
        </p:txBody>
      </p:sp>
      <p:sp>
        <p:nvSpPr>
          <p:cNvPr id="11" name="TextBox 10"/>
          <p:cNvSpPr txBox="1"/>
          <p:nvPr/>
        </p:nvSpPr>
        <p:spPr>
          <a:xfrm>
            <a:off x="936103" y="5589240"/>
            <a:ext cx="1376721" cy="784830"/>
          </a:xfrm>
          <a:prstGeom prst="rect">
            <a:avLst/>
          </a:prstGeom>
          <a:solidFill>
            <a:srgbClr val="FFFF00"/>
          </a:solidFill>
          <a:ln w="28575">
            <a:solidFill>
              <a:schemeClr val="tx1"/>
            </a:solidFill>
          </a:ln>
        </p:spPr>
        <p:txBody>
          <a:bodyPr wrap="square" rtlCol="0">
            <a:spAutoFit/>
          </a:bodyPr>
          <a:lstStyle/>
          <a:p>
            <a:pPr algn="ctr"/>
            <a:r>
              <a:rPr lang="en-GB" sz="4500" dirty="0" smtClean="0"/>
              <a:t>hers</a:t>
            </a:r>
            <a:endParaRPr lang="en-GB" sz="4500" dirty="0"/>
          </a:p>
        </p:txBody>
      </p:sp>
      <p:sp>
        <p:nvSpPr>
          <p:cNvPr id="12" name="TextBox 11"/>
          <p:cNvSpPr txBox="1"/>
          <p:nvPr/>
        </p:nvSpPr>
        <p:spPr>
          <a:xfrm>
            <a:off x="2232247" y="5589240"/>
            <a:ext cx="1376721" cy="784830"/>
          </a:xfrm>
          <a:prstGeom prst="rect">
            <a:avLst/>
          </a:prstGeom>
          <a:solidFill>
            <a:srgbClr val="FFFF00"/>
          </a:solidFill>
          <a:ln w="28575">
            <a:solidFill>
              <a:schemeClr val="tx1"/>
            </a:solidFill>
          </a:ln>
        </p:spPr>
        <p:txBody>
          <a:bodyPr wrap="square" rtlCol="0">
            <a:spAutoFit/>
          </a:bodyPr>
          <a:lstStyle/>
          <a:p>
            <a:pPr algn="ctr"/>
            <a:r>
              <a:rPr lang="en-GB" sz="4500" dirty="0" smtClean="0"/>
              <a:t>ours</a:t>
            </a:r>
            <a:endParaRPr lang="en-GB" sz="4500" dirty="0"/>
          </a:p>
        </p:txBody>
      </p:sp>
      <p:sp>
        <p:nvSpPr>
          <p:cNvPr id="13" name="TextBox 12"/>
          <p:cNvSpPr txBox="1"/>
          <p:nvPr/>
        </p:nvSpPr>
        <p:spPr>
          <a:xfrm>
            <a:off x="3528392" y="5589240"/>
            <a:ext cx="1700656" cy="784830"/>
          </a:xfrm>
          <a:prstGeom prst="rect">
            <a:avLst/>
          </a:prstGeom>
          <a:solidFill>
            <a:srgbClr val="FFFF00"/>
          </a:solidFill>
          <a:ln w="28575">
            <a:solidFill>
              <a:schemeClr val="tx1"/>
            </a:solidFill>
          </a:ln>
        </p:spPr>
        <p:txBody>
          <a:bodyPr wrap="square" rtlCol="0">
            <a:spAutoFit/>
          </a:bodyPr>
          <a:lstStyle/>
          <a:p>
            <a:pPr algn="ctr"/>
            <a:r>
              <a:rPr lang="en-GB" sz="4500" dirty="0" smtClean="0"/>
              <a:t>theirs</a:t>
            </a:r>
            <a:endParaRPr lang="en-GB" sz="4500" dirty="0"/>
          </a:p>
        </p:txBody>
      </p:sp>
      <p:sp>
        <p:nvSpPr>
          <p:cNvPr id="14" name="TextBox 13"/>
          <p:cNvSpPr txBox="1"/>
          <p:nvPr/>
        </p:nvSpPr>
        <p:spPr>
          <a:xfrm>
            <a:off x="5112568" y="5589240"/>
            <a:ext cx="1700656" cy="784830"/>
          </a:xfrm>
          <a:prstGeom prst="rect">
            <a:avLst/>
          </a:prstGeom>
          <a:solidFill>
            <a:srgbClr val="FFFF00"/>
          </a:solidFill>
          <a:ln w="28575">
            <a:solidFill>
              <a:schemeClr val="tx1"/>
            </a:solidFill>
          </a:ln>
        </p:spPr>
        <p:txBody>
          <a:bodyPr wrap="square" rtlCol="0">
            <a:spAutoFit/>
          </a:bodyPr>
          <a:lstStyle/>
          <a:p>
            <a:pPr algn="ctr"/>
            <a:r>
              <a:rPr lang="en-GB" sz="4500" dirty="0" smtClean="0"/>
              <a:t>yours</a:t>
            </a:r>
            <a:endParaRPr lang="en-GB" sz="4500" dirty="0"/>
          </a:p>
        </p:txBody>
      </p:sp>
      <p:sp>
        <p:nvSpPr>
          <p:cNvPr id="15" name="TextBox 14"/>
          <p:cNvSpPr txBox="1"/>
          <p:nvPr/>
        </p:nvSpPr>
        <p:spPr>
          <a:xfrm>
            <a:off x="6696744" y="5589240"/>
            <a:ext cx="890820" cy="784830"/>
          </a:xfrm>
          <a:prstGeom prst="rect">
            <a:avLst/>
          </a:prstGeom>
          <a:solidFill>
            <a:srgbClr val="FFFF00"/>
          </a:solidFill>
          <a:ln w="28575">
            <a:solidFill>
              <a:schemeClr val="tx1"/>
            </a:solidFill>
          </a:ln>
        </p:spPr>
        <p:txBody>
          <a:bodyPr wrap="square" rtlCol="0">
            <a:spAutoFit/>
          </a:bodyPr>
          <a:lstStyle/>
          <a:p>
            <a:pPr algn="ctr"/>
            <a:r>
              <a:rPr lang="en-GB" sz="4500" dirty="0" smtClean="0"/>
              <a:t>its</a:t>
            </a:r>
            <a:endParaRPr lang="en-GB" sz="4500" dirty="0"/>
          </a:p>
        </p:txBody>
      </p:sp>
      <p:sp>
        <p:nvSpPr>
          <p:cNvPr id="16" name="TextBox 15"/>
          <p:cNvSpPr txBox="1"/>
          <p:nvPr/>
        </p:nvSpPr>
        <p:spPr>
          <a:xfrm>
            <a:off x="7524328" y="5589240"/>
            <a:ext cx="1619672" cy="784830"/>
          </a:xfrm>
          <a:prstGeom prst="rect">
            <a:avLst/>
          </a:prstGeom>
          <a:solidFill>
            <a:srgbClr val="FFFF00"/>
          </a:solidFill>
          <a:ln w="28575">
            <a:solidFill>
              <a:schemeClr val="tx1"/>
            </a:solidFill>
          </a:ln>
        </p:spPr>
        <p:txBody>
          <a:bodyPr wrap="square" rtlCol="0">
            <a:spAutoFit/>
          </a:bodyPr>
          <a:lstStyle/>
          <a:p>
            <a:pPr algn="ctr"/>
            <a:r>
              <a:rPr lang="en-GB" sz="4500" dirty="0" smtClean="0"/>
              <a:t>mine</a:t>
            </a:r>
            <a:endParaRPr lang="en-GB" sz="4500" dirty="0"/>
          </a:p>
        </p:txBody>
      </p:sp>
      <p:sp>
        <p:nvSpPr>
          <p:cNvPr id="17" name="Up Arrow 16"/>
          <p:cNvSpPr/>
          <p:nvPr/>
        </p:nvSpPr>
        <p:spPr>
          <a:xfrm>
            <a:off x="8460432" y="332656"/>
            <a:ext cx="432048" cy="17281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7991872" y="2204864"/>
            <a:ext cx="1152128" cy="923330"/>
          </a:xfrm>
          <a:prstGeom prst="rect">
            <a:avLst/>
          </a:prstGeom>
          <a:solidFill>
            <a:srgbClr val="FFC000"/>
          </a:solidFill>
          <a:ln w="28575">
            <a:solidFill>
              <a:schemeClr val="tx1"/>
            </a:solidFill>
          </a:ln>
        </p:spPr>
        <p:txBody>
          <a:bodyPr wrap="square" rtlCol="0">
            <a:spAutoFit/>
          </a:bodyPr>
          <a:lstStyle/>
          <a:p>
            <a:pPr algn="ctr"/>
            <a:r>
              <a:rPr lang="en-GB" dirty="0" smtClean="0"/>
              <a:t>Click here to watch the video</a:t>
            </a:r>
            <a:endParaRPr lang="en-GB" dirty="0"/>
          </a:p>
        </p:txBody>
      </p:sp>
      <p:sp>
        <p:nvSpPr>
          <p:cNvPr id="19" name="Left Arrow 18"/>
          <p:cNvSpPr/>
          <p:nvPr/>
        </p:nvSpPr>
        <p:spPr>
          <a:xfrm>
            <a:off x="7740352" y="188640"/>
            <a:ext cx="720080"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46703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5004047" cy="646331"/>
          </a:xfrm>
          <a:prstGeom prst="rect">
            <a:avLst/>
          </a:prstGeom>
          <a:solidFill>
            <a:srgbClr val="66FF33"/>
          </a:solidFill>
          <a:ln w="19050">
            <a:solidFill>
              <a:schemeClr val="tx1"/>
            </a:solidFill>
          </a:ln>
        </p:spPr>
        <p:txBody>
          <a:bodyPr wrap="square" lIns="91440" tIns="45720" rIns="91440" bIns="45720">
            <a:spAutoFit/>
          </a:bodyPr>
          <a:lstStyle/>
          <a:p>
            <a:pPr algn="ctr"/>
            <a:r>
              <a:rPr lang="en-US" sz="36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 </a:t>
            </a:r>
            <a:r>
              <a:rPr lang="en-US" sz="36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SPaG</a:t>
            </a:r>
            <a:r>
              <a:rPr lang="en-US" sz="36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starter</a:t>
            </a:r>
            <a:endParaRPr lang="en-US" sz="36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4" name="Rectangle 3"/>
          <p:cNvSpPr/>
          <p:nvPr/>
        </p:nvSpPr>
        <p:spPr>
          <a:xfrm>
            <a:off x="5148064" y="0"/>
            <a:ext cx="3995936" cy="646331"/>
          </a:xfrm>
          <a:prstGeom prst="rect">
            <a:avLst/>
          </a:prstGeom>
          <a:solidFill>
            <a:srgbClr val="FF0000"/>
          </a:solidFill>
          <a:ln w="19050">
            <a:solidFill>
              <a:schemeClr val="tx1"/>
            </a:solidFill>
          </a:ln>
        </p:spPr>
        <p:txBody>
          <a:bodyPr wrap="square" lIns="91440" tIns="45720" rIns="91440" bIns="45720">
            <a:spAutoFit/>
          </a:bodyPr>
          <a:lstStyle/>
          <a:p>
            <a:pPr algn="ctr"/>
            <a:r>
              <a:rPr lang="en-US" sz="3600" b="1" u="sng" dirty="0" smtClean="0">
                <a:ln w="17780" cmpd="sng">
                  <a:solidFill>
                    <a:srgbClr val="FFFFFF"/>
                  </a:solidFill>
                  <a:prstDash val="solid"/>
                  <a:miter lim="800000"/>
                </a:ln>
                <a:solidFill>
                  <a:schemeClr val="bg1"/>
                </a:solidFill>
                <a:effectLst>
                  <a:outerShdw blurRad="50800" algn="tl" rotWithShape="0">
                    <a:srgbClr val="000000"/>
                  </a:outerShdw>
                </a:effectLst>
                <a:hlinkClick r:id="rId2"/>
              </a:rPr>
              <a:t>Pronouns</a:t>
            </a:r>
            <a:endParaRPr lang="en-US" sz="3600" b="1" u="sng"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10" name="TextBox 9"/>
          <p:cNvSpPr txBox="1"/>
          <p:nvPr/>
        </p:nvSpPr>
        <p:spPr>
          <a:xfrm>
            <a:off x="179512" y="764704"/>
            <a:ext cx="8784976" cy="892552"/>
          </a:xfrm>
          <a:prstGeom prst="rect">
            <a:avLst/>
          </a:prstGeom>
          <a:solidFill>
            <a:srgbClr val="FFFF00"/>
          </a:solidFill>
          <a:ln w="38100">
            <a:solidFill>
              <a:schemeClr val="tx1"/>
            </a:solidFill>
          </a:ln>
        </p:spPr>
        <p:txBody>
          <a:bodyPr wrap="square" rtlCol="0">
            <a:spAutoFit/>
          </a:bodyPr>
          <a:lstStyle/>
          <a:p>
            <a:r>
              <a:rPr lang="en-GB" sz="2600" dirty="0" smtClean="0">
                <a:latin typeface="Comic Sans MS" pitchFamily="66" charset="0"/>
              </a:rPr>
              <a:t>Look at the sentences below. </a:t>
            </a:r>
          </a:p>
          <a:p>
            <a:r>
              <a:rPr lang="en-GB" sz="2600" dirty="0" smtClean="0">
                <a:latin typeface="Comic Sans MS" pitchFamily="66" charset="0"/>
              </a:rPr>
              <a:t>Can you spot the </a:t>
            </a:r>
            <a:r>
              <a:rPr lang="en-GB" sz="2600" b="1" u="sng" dirty="0" smtClean="0">
                <a:solidFill>
                  <a:srgbClr val="0070C0"/>
                </a:solidFill>
                <a:latin typeface="Comic Sans MS" pitchFamily="66" charset="0"/>
              </a:rPr>
              <a:t>possessive pronoun</a:t>
            </a:r>
            <a:r>
              <a:rPr lang="en-GB" sz="2600" dirty="0" smtClean="0">
                <a:latin typeface="Comic Sans MS" pitchFamily="66" charset="0"/>
              </a:rPr>
              <a:t> in each sentence?</a:t>
            </a:r>
            <a:endParaRPr lang="en-GB" sz="2600" dirty="0">
              <a:latin typeface="Comic Sans MS" pitchFamily="66" charset="0"/>
            </a:endParaRPr>
          </a:p>
        </p:txBody>
      </p:sp>
      <p:sp>
        <p:nvSpPr>
          <p:cNvPr id="7" name="Rectangle 6"/>
          <p:cNvSpPr/>
          <p:nvPr/>
        </p:nvSpPr>
        <p:spPr>
          <a:xfrm>
            <a:off x="179512" y="1772816"/>
            <a:ext cx="4320480" cy="4662815"/>
          </a:xfrm>
          <a:prstGeom prst="rect">
            <a:avLst/>
          </a:prstGeom>
          <a:ln w="19050">
            <a:solidFill>
              <a:schemeClr val="tx1"/>
            </a:solidFill>
          </a:ln>
        </p:spPr>
        <p:txBody>
          <a:bodyPr wrap="square">
            <a:spAutoFit/>
          </a:bodyPr>
          <a:lstStyle/>
          <a:p>
            <a:r>
              <a:rPr lang="en-GB" sz="2700" dirty="0" smtClean="0">
                <a:latin typeface="Comic Sans MS" pitchFamily="66" charset="0"/>
              </a:rPr>
              <a:t>I saw that the dog was hers so I took it back.</a:t>
            </a:r>
          </a:p>
          <a:p>
            <a:endParaRPr lang="en-GB" sz="2700" dirty="0" smtClean="0">
              <a:latin typeface="Comic Sans MS" pitchFamily="66" charset="0"/>
            </a:endParaRPr>
          </a:p>
          <a:p>
            <a:r>
              <a:rPr lang="en-GB" sz="2700" dirty="0" smtClean="0">
                <a:latin typeface="Comic Sans MS" pitchFamily="66" charset="0"/>
              </a:rPr>
              <a:t>Someone asked, "Is that dog yours?“</a:t>
            </a:r>
          </a:p>
          <a:p>
            <a:endParaRPr lang="en-GB" sz="2700" dirty="0" smtClean="0">
              <a:latin typeface="Comic Sans MS" pitchFamily="66" charset="0"/>
            </a:endParaRPr>
          </a:p>
          <a:p>
            <a:r>
              <a:rPr lang="en-GB" sz="2700" dirty="0" smtClean="0">
                <a:latin typeface="Comic Sans MS" pitchFamily="66" charset="0"/>
              </a:rPr>
              <a:t>I replied, "Yes, he's mine.</a:t>
            </a:r>
          </a:p>
          <a:p>
            <a:endParaRPr lang="en-GB" sz="2700" dirty="0" smtClean="0">
              <a:latin typeface="Comic Sans MS" pitchFamily="66" charset="0"/>
            </a:endParaRPr>
          </a:p>
          <a:p>
            <a:r>
              <a:rPr lang="en-GB" sz="2700" dirty="0" smtClean="0">
                <a:latin typeface="Comic Sans MS" pitchFamily="66" charset="0"/>
              </a:rPr>
              <a:t>My parents and I were proud that the dog was ours.</a:t>
            </a:r>
          </a:p>
        </p:txBody>
      </p:sp>
      <p:pic>
        <p:nvPicPr>
          <p:cNvPr id="5122" name="Picture 2" descr="Dog - Wikipedia"/>
          <p:cNvPicPr>
            <a:picLocks noChangeAspect="1" noChangeArrowheads="1"/>
          </p:cNvPicPr>
          <p:nvPr/>
        </p:nvPicPr>
        <p:blipFill>
          <a:blip r:embed="rId3" cstate="print"/>
          <a:srcRect/>
          <a:stretch>
            <a:fillRect/>
          </a:stretch>
        </p:blipFill>
        <p:spPr bwMode="auto">
          <a:xfrm>
            <a:off x="4644008" y="1844824"/>
            <a:ext cx="4253345" cy="3737324"/>
          </a:xfrm>
          <a:prstGeom prst="rect">
            <a:avLst/>
          </a:prstGeom>
          <a:noFill/>
        </p:spPr>
      </p:pic>
    </p:spTree>
    <p:extLst>
      <p:ext uri="{BB962C8B-B14F-4D97-AF65-F5344CB8AC3E}">
        <p14:creationId xmlns:p14="http://schemas.microsoft.com/office/powerpoint/2010/main" xmlns="" val="446703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5004047" cy="646331"/>
          </a:xfrm>
          <a:prstGeom prst="rect">
            <a:avLst/>
          </a:prstGeom>
          <a:solidFill>
            <a:srgbClr val="66FF33"/>
          </a:solidFill>
          <a:ln w="19050">
            <a:solidFill>
              <a:schemeClr val="tx1"/>
            </a:solidFill>
          </a:ln>
        </p:spPr>
        <p:txBody>
          <a:bodyPr wrap="square" lIns="91440" tIns="45720" rIns="91440" bIns="45720">
            <a:spAutoFit/>
          </a:bodyPr>
          <a:lstStyle/>
          <a:p>
            <a:pPr algn="ctr"/>
            <a:r>
              <a:rPr lang="en-US" sz="36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 </a:t>
            </a:r>
            <a:r>
              <a:rPr lang="en-US" sz="36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SPaG</a:t>
            </a:r>
            <a:r>
              <a:rPr lang="en-US" sz="36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starter</a:t>
            </a:r>
            <a:endParaRPr lang="en-US" sz="36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4" name="Rectangle 3"/>
          <p:cNvSpPr/>
          <p:nvPr/>
        </p:nvSpPr>
        <p:spPr>
          <a:xfrm>
            <a:off x="5148064" y="0"/>
            <a:ext cx="3995936" cy="646331"/>
          </a:xfrm>
          <a:prstGeom prst="rect">
            <a:avLst/>
          </a:prstGeom>
          <a:solidFill>
            <a:srgbClr val="FF0000"/>
          </a:solidFill>
          <a:ln w="19050">
            <a:solidFill>
              <a:schemeClr val="tx1"/>
            </a:solidFill>
          </a:ln>
        </p:spPr>
        <p:txBody>
          <a:bodyPr wrap="square" lIns="91440" tIns="45720" rIns="91440" bIns="45720">
            <a:spAutoFit/>
          </a:bodyPr>
          <a:lstStyle/>
          <a:p>
            <a:pPr algn="ctr"/>
            <a:r>
              <a:rPr lang="en-US" sz="3600" b="1" u="sng" dirty="0" smtClean="0">
                <a:ln w="17780" cmpd="sng">
                  <a:solidFill>
                    <a:srgbClr val="FFFFFF"/>
                  </a:solidFill>
                  <a:prstDash val="solid"/>
                  <a:miter lim="800000"/>
                </a:ln>
                <a:solidFill>
                  <a:schemeClr val="bg1"/>
                </a:solidFill>
                <a:effectLst>
                  <a:outerShdw blurRad="50800" algn="tl" rotWithShape="0">
                    <a:srgbClr val="000000"/>
                  </a:outerShdw>
                </a:effectLst>
                <a:hlinkClick r:id="rId2"/>
              </a:rPr>
              <a:t>Pronouns</a:t>
            </a:r>
            <a:endParaRPr lang="en-US" sz="3600" b="1" u="sng"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10" name="TextBox 9"/>
          <p:cNvSpPr txBox="1"/>
          <p:nvPr/>
        </p:nvSpPr>
        <p:spPr>
          <a:xfrm>
            <a:off x="179512" y="764704"/>
            <a:ext cx="8784976" cy="492443"/>
          </a:xfrm>
          <a:prstGeom prst="rect">
            <a:avLst/>
          </a:prstGeom>
          <a:solidFill>
            <a:srgbClr val="FFFF00"/>
          </a:solidFill>
          <a:ln w="38100">
            <a:solidFill>
              <a:schemeClr val="tx1"/>
            </a:solidFill>
          </a:ln>
        </p:spPr>
        <p:txBody>
          <a:bodyPr wrap="square" rtlCol="0">
            <a:spAutoFit/>
          </a:bodyPr>
          <a:lstStyle/>
          <a:p>
            <a:r>
              <a:rPr lang="en-GB" sz="2600" dirty="0" smtClean="0">
                <a:latin typeface="Comic Sans MS" pitchFamily="66" charset="0"/>
              </a:rPr>
              <a:t>Did you find the </a:t>
            </a:r>
            <a:r>
              <a:rPr lang="en-GB" sz="2600" b="1" u="sng" dirty="0" smtClean="0">
                <a:solidFill>
                  <a:srgbClr val="0070C0"/>
                </a:solidFill>
                <a:latin typeface="Comic Sans MS" pitchFamily="66" charset="0"/>
              </a:rPr>
              <a:t>possessive pronoun </a:t>
            </a:r>
            <a:r>
              <a:rPr lang="en-GB" sz="2600" dirty="0" smtClean="0">
                <a:latin typeface="Comic Sans MS" pitchFamily="66" charset="0"/>
              </a:rPr>
              <a:t>in each sentence?</a:t>
            </a:r>
            <a:endParaRPr lang="en-GB" sz="2600" dirty="0">
              <a:latin typeface="Comic Sans MS" pitchFamily="66" charset="0"/>
            </a:endParaRPr>
          </a:p>
        </p:txBody>
      </p:sp>
      <p:sp>
        <p:nvSpPr>
          <p:cNvPr id="7" name="Rectangle 6"/>
          <p:cNvSpPr/>
          <p:nvPr/>
        </p:nvSpPr>
        <p:spPr>
          <a:xfrm>
            <a:off x="179512" y="1412776"/>
            <a:ext cx="4320480" cy="4662815"/>
          </a:xfrm>
          <a:prstGeom prst="rect">
            <a:avLst/>
          </a:prstGeom>
          <a:ln w="19050">
            <a:solidFill>
              <a:schemeClr val="tx1"/>
            </a:solidFill>
          </a:ln>
        </p:spPr>
        <p:txBody>
          <a:bodyPr wrap="square">
            <a:spAutoFit/>
          </a:bodyPr>
          <a:lstStyle/>
          <a:p>
            <a:r>
              <a:rPr lang="en-GB" sz="2700" dirty="0" smtClean="0">
                <a:latin typeface="Comic Sans MS" pitchFamily="66" charset="0"/>
              </a:rPr>
              <a:t>I saw that the dog was </a:t>
            </a:r>
            <a:r>
              <a:rPr lang="en-GB" sz="2700" b="1" dirty="0" smtClean="0">
                <a:solidFill>
                  <a:srgbClr val="0070C0"/>
                </a:solidFill>
                <a:latin typeface="Comic Sans MS" pitchFamily="66" charset="0"/>
              </a:rPr>
              <a:t>hers </a:t>
            </a:r>
            <a:r>
              <a:rPr lang="en-GB" sz="2700" dirty="0" smtClean="0">
                <a:latin typeface="Comic Sans MS" pitchFamily="66" charset="0"/>
              </a:rPr>
              <a:t>so I took it back.</a:t>
            </a:r>
          </a:p>
          <a:p>
            <a:endParaRPr lang="en-GB" sz="2700" dirty="0" smtClean="0">
              <a:latin typeface="Comic Sans MS" pitchFamily="66" charset="0"/>
            </a:endParaRPr>
          </a:p>
          <a:p>
            <a:r>
              <a:rPr lang="en-GB" sz="2700" dirty="0" smtClean="0">
                <a:latin typeface="Comic Sans MS" pitchFamily="66" charset="0"/>
              </a:rPr>
              <a:t>Someone asked, "Is that dog </a:t>
            </a:r>
            <a:r>
              <a:rPr lang="en-GB" sz="2700" b="1" dirty="0" smtClean="0">
                <a:solidFill>
                  <a:srgbClr val="0070C0"/>
                </a:solidFill>
                <a:latin typeface="Comic Sans MS" pitchFamily="66" charset="0"/>
              </a:rPr>
              <a:t>yours</a:t>
            </a:r>
            <a:r>
              <a:rPr lang="en-GB" sz="2700" dirty="0" smtClean="0">
                <a:latin typeface="Comic Sans MS" pitchFamily="66" charset="0"/>
              </a:rPr>
              <a:t>?“</a:t>
            </a:r>
          </a:p>
          <a:p>
            <a:endParaRPr lang="en-GB" sz="2700" dirty="0" smtClean="0">
              <a:latin typeface="Comic Sans MS" pitchFamily="66" charset="0"/>
            </a:endParaRPr>
          </a:p>
          <a:p>
            <a:r>
              <a:rPr lang="en-GB" sz="2700" dirty="0" smtClean="0">
                <a:latin typeface="Comic Sans MS" pitchFamily="66" charset="0"/>
              </a:rPr>
              <a:t>I replied, "Yes, he's </a:t>
            </a:r>
            <a:r>
              <a:rPr lang="en-GB" sz="2700" b="1" dirty="0" smtClean="0">
                <a:solidFill>
                  <a:srgbClr val="0070C0"/>
                </a:solidFill>
                <a:latin typeface="Comic Sans MS" pitchFamily="66" charset="0"/>
              </a:rPr>
              <a:t>mine</a:t>
            </a:r>
            <a:r>
              <a:rPr lang="en-GB" sz="2700" dirty="0" smtClean="0">
                <a:latin typeface="Comic Sans MS" pitchFamily="66" charset="0"/>
              </a:rPr>
              <a:t>.</a:t>
            </a:r>
          </a:p>
          <a:p>
            <a:endParaRPr lang="en-GB" sz="2700" dirty="0" smtClean="0">
              <a:latin typeface="Comic Sans MS" pitchFamily="66" charset="0"/>
            </a:endParaRPr>
          </a:p>
          <a:p>
            <a:r>
              <a:rPr lang="en-GB" sz="2700" dirty="0" smtClean="0">
                <a:latin typeface="Comic Sans MS" pitchFamily="66" charset="0"/>
              </a:rPr>
              <a:t>My parents and I were proud that the dog was </a:t>
            </a:r>
            <a:r>
              <a:rPr lang="en-GB" sz="2700" b="1" dirty="0" smtClean="0">
                <a:solidFill>
                  <a:srgbClr val="0070C0"/>
                </a:solidFill>
                <a:latin typeface="Comic Sans MS" pitchFamily="66" charset="0"/>
              </a:rPr>
              <a:t>ours</a:t>
            </a:r>
            <a:r>
              <a:rPr lang="en-GB" sz="2700" dirty="0" smtClean="0">
                <a:latin typeface="Comic Sans MS" pitchFamily="66" charset="0"/>
              </a:rPr>
              <a:t>.</a:t>
            </a:r>
          </a:p>
        </p:txBody>
      </p:sp>
      <p:pic>
        <p:nvPicPr>
          <p:cNvPr id="5122" name="Picture 2" descr="Dog - Wikipedia"/>
          <p:cNvPicPr>
            <a:picLocks noChangeAspect="1" noChangeArrowheads="1"/>
          </p:cNvPicPr>
          <p:nvPr/>
        </p:nvPicPr>
        <p:blipFill>
          <a:blip r:embed="rId3" cstate="print"/>
          <a:srcRect/>
          <a:stretch>
            <a:fillRect/>
          </a:stretch>
        </p:blipFill>
        <p:spPr bwMode="auto">
          <a:xfrm>
            <a:off x="4572000" y="1412776"/>
            <a:ext cx="4343367" cy="3816424"/>
          </a:xfrm>
          <a:prstGeom prst="rect">
            <a:avLst/>
          </a:prstGeom>
          <a:noFill/>
        </p:spPr>
      </p:pic>
      <p:sp>
        <p:nvSpPr>
          <p:cNvPr id="9" name="TextBox 8"/>
          <p:cNvSpPr txBox="1"/>
          <p:nvPr/>
        </p:nvSpPr>
        <p:spPr>
          <a:xfrm>
            <a:off x="4644008" y="5301208"/>
            <a:ext cx="4248472" cy="830997"/>
          </a:xfrm>
          <a:prstGeom prst="rect">
            <a:avLst/>
          </a:prstGeom>
          <a:solidFill>
            <a:srgbClr val="FFC000"/>
          </a:solidFill>
          <a:ln w="12700">
            <a:solidFill>
              <a:schemeClr val="tx1"/>
            </a:solidFill>
          </a:ln>
        </p:spPr>
        <p:txBody>
          <a:bodyPr wrap="square" rtlCol="0">
            <a:spAutoFit/>
          </a:bodyPr>
          <a:lstStyle/>
          <a:p>
            <a:r>
              <a:rPr lang="en-GB" sz="2400" dirty="0" smtClean="0">
                <a:latin typeface="Comic Sans MS" pitchFamily="66" charset="0"/>
              </a:rPr>
              <a:t>Which two other </a:t>
            </a:r>
            <a:r>
              <a:rPr lang="en-GB" sz="2400" b="1" u="sng" dirty="0" smtClean="0">
                <a:latin typeface="Comic Sans MS" pitchFamily="66" charset="0"/>
              </a:rPr>
              <a:t>personal pronouns </a:t>
            </a:r>
            <a:r>
              <a:rPr lang="en-GB" sz="2400" dirty="0" smtClean="0">
                <a:latin typeface="Comic Sans MS" pitchFamily="66" charset="0"/>
              </a:rPr>
              <a:t>can you find?</a:t>
            </a:r>
            <a:endParaRPr lang="en-GB" sz="2400" dirty="0">
              <a:latin typeface="Comic Sans MS" pitchFamily="66" charset="0"/>
            </a:endParaRPr>
          </a:p>
        </p:txBody>
      </p:sp>
      <p:sp>
        <p:nvSpPr>
          <p:cNvPr id="11" name="TextBox 10"/>
          <p:cNvSpPr txBox="1"/>
          <p:nvPr/>
        </p:nvSpPr>
        <p:spPr>
          <a:xfrm>
            <a:off x="6516216" y="6237312"/>
            <a:ext cx="432048" cy="461665"/>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2400" dirty="0" smtClean="0">
                <a:latin typeface="Comic Sans MS" pitchFamily="66" charset="0"/>
              </a:rPr>
              <a:t>I</a:t>
            </a:r>
            <a:endParaRPr lang="en-GB" sz="2400" dirty="0">
              <a:latin typeface="Comic Sans MS" pitchFamily="66" charset="0"/>
            </a:endParaRPr>
          </a:p>
        </p:txBody>
      </p:sp>
      <p:sp>
        <p:nvSpPr>
          <p:cNvPr id="12" name="TextBox 11"/>
          <p:cNvSpPr txBox="1"/>
          <p:nvPr/>
        </p:nvSpPr>
        <p:spPr>
          <a:xfrm>
            <a:off x="7092280" y="6237312"/>
            <a:ext cx="648072" cy="461665"/>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2400" dirty="0" smtClean="0">
                <a:latin typeface="Comic Sans MS" pitchFamily="66" charset="0"/>
              </a:rPr>
              <a:t>he</a:t>
            </a:r>
            <a:endParaRPr lang="en-GB" sz="2400" dirty="0">
              <a:latin typeface="Comic Sans MS" pitchFamily="66" charset="0"/>
            </a:endParaRPr>
          </a:p>
        </p:txBody>
      </p:sp>
    </p:spTree>
    <p:extLst>
      <p:ext uri="{BB962C8B-B14F-4D97-AF65-F5344CB8AC3E}">
        <p14:creationId xmlns:p14="http://schemas.microsoft.com/office/powerpoint/2010/main" xmlns="" val="4467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linds(horizontal)">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2308324"/>
          </a:xfrm>
          <a:prstGeom prst="rect">
            <a:avLst/>
          </a:prstGeom>
          <a:solidFill>
            <a:schemeClr val="accent6">
              <a:lumMod val="60000"/>
              <a:lumOff val="40000"/>
            </a:schemeClr>
          </a:solidFill>
          <a:ln w="76200">
            <a:solidFill>
              <a:schemeClr val="tx1"/>
            </a:solidFill>
          </a:ln>
        </p:spPr>
        <p:txBody>
          <a:bodyPr wrap="square" lIns="91440" tIns="45720" rIns="91440" bIns="45720">
            <a:spAutoFit/>
          </a:bodyPr>
          <a:lstStyle/>
          <a:p>
            <a:pPr algn="ct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Y5&amp;6 Non-Fiction Texts</a:t>
            </a:r>
          </a:p>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Biography example text</a:t>
            </a:r>
            <a:endPar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3779912" y="5589240"/>
            <a:ext cx="1512168" cy="646331"/>
          </a:xfrm>
          <a:prstGeom prst="rect">
            <a:avLst/>
          </a:prstGeom>
          <a:solidFill>
            <a:schemeClr val="accent6"/>
          </a:solidFill>
        </p:spPr>
        <p:txBody>
          <a:bodyPr wrap="square" rtlCol="0">
            <a:spAutoFit/>
          </a:bodyPr>
          <a:lstStyle/>
          <a:p>
            <a:endParaRPr lang="en-GB" dirty="0" smtClean="0"/>
          </a:p>
          <a:p>
            <a:endParaRPr lang="en-GB" dirty="0"/>
          </a:p>
        </p:txBody>
      </p:sp>
      <p:sp>
        <p:nvSpPr>
          <p:cNvPr id="4" name="Rectangle 3"/>
          <p:cNvSpPr/>
          <p:nvPr/>
        </p:nvSpPr>
        <p:spPr>
          <a:xfrm>
            <a:off x="0" y="6027003"/>
            <a:ext cx="9144000" cy="830997"/>
          </a:xfrm>
          <a:prstGeom prst="rect">
            <a:avLst/>
          </a:prstGeom>
          <a:solidFill>
            <a:schemeClr val="accent6">
              <a:lumMod val="60000"/>
              <a:lumOff val="40000"/>
            </a:schemeClr>
          </a:solidFill>
          <a:ln w="76200">
            <a:solidFill>
              <a:schemeClr val="tx1"/>
            </a:solidFill>
          </a:ln>
        </p:spPr>
        <p:txBody>
          <a:bodyPr wrap="square" lIns="91440" tIns="45720" rIns="91440" bIns="45720">
            <a:spAutoFit/>
          </a:bodyPr>
          <a:lstStyle/>
          <a:p>
            <a:pPr algn="ct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ending of their careers</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0" cy="861774"/>
          </a:xfrm>
          <a:prstGeom prst="rect">
            <a:avLst/>
          </a:prstGeom>
          <a:solidFill>
            <a:srgbClr val="66FF33"/>
          </a:solidFill>
          <a:ln w="19050">
            <a:solidFill>
              <a:schemeClr val="tx1"/>
            </a:solidFill>
          </a:ln>
        </p:spPr>
        <p:txBody>
          <a:bodyPr wrap="square" lIns="91440" tIns="45720" rIns="91440" bIns="45720">
            <a:spAutoFit/>
          </a:bodyPr>
          <a:lstStyle/>
          <a:p>
            <a:pPr algn="ctr"/>
            <a:r>
              <a:rPr lang="en-US" sz="50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Main Activity – Biography writing</a:t>
            </a:r>
            <a:endParaRPr lang="en-US" sz="50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0" y="908720"/>
            <a:ext cx="9144000" cy="415498"/>
          </a:xfrm>
          <a:prstGeom prst="rect">
            <a:avLst/>
          </a:prstGeom>
          <a:solidFill>
            <a:srgbClr val="FFFF00"/>
          </a:solidFill>
          <a:ln w="9525">
            <a:solidFill>
              <a:schemeClr val="tx1"/>
            </a:solidFill>
          </a:ln>
        </p:spPr>
        <p:txBody>
          <a:bodyPr wrap="square" rtlCol="0">
            <a:spAutoFit/>
          </a:bodyPr>
          <a:lstStyle/>
          <a:p>
            <a:r>
              <a:rPr lang="en-GB" sz="2100" dirty="0" smtClean="0">
                <a:latin typeface="Comic Sans MS" pitchFamily="66" charset="0"/>
              </a:rPr>
              <a:t>Here’s what you’ve read so far about the life and career of Tom Daley.</a:t>
            </a:r>
          </a:p>
        </p:txBody>
      </p:sp>
      <p:sp>
        <p:nvSpPr>
          <p:cNvPr id="4" name="Rectangle 3"/>
          <p:cNvSpPr/>
          <p:nvPr/>
        </p:nvSpPr>
        <p:spPr>
          <a:xfrm>
            <a:off x="1907704" y="1340768"/>
            <a:ext cx="4139952" cy="461665"/>
          </a:xfrm>
          <a:prstGeom prst="rect">
            <a:avLst/>
          </a:prstGeom>
          <a:noFill/>
        </p:spPr>
        <p:txBody>
          <a:bodyPr wrap="square" lIns="91440" tIns="45720" rIns="91440" bIns="45720">
            <a:spAutoFit/>
          </a:bodyPr>
          <a:lstStyle/>
          <a:p>
            <a:pPr algn="ctr"/>
            <a:r>
              <a:rPr lang="en-US" sz="2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Diving into the History books</a:t>
            </a:r>
            <a:endParaRPr lang="en-US" sz="24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6" descr="Tom Daley reveals Rio Olympic Games mantra: 'If I do a bad dive ..."/>
          <p:cNvPicPr>
            <a:picLocks noChangeAspect="1" noChangeArrowheads="1"/>
          </p:cNvPicPr>
          <p:nvPr/>
        </p:nvPicPr>
        <p:blipFill>
          <a:blip r:embed="rId2" cstate="print"/>
          <a:srcRect/>
          <a:stretch>
            <a:fillRect/>
          </a:stretch>
        </p:blipFill>
        <p:spPr bwMode="auto">
          <a:xfrm>
            <a:off x="6084168" y="1340768"/>
            <a:ext cx="692142" cy="432048"/>
          </a:xfrm>
          <a:prstGeom prst="rect">
            <a:avLst/>
          </a:prstGeom>
          <a:noFill/>
        </p:spPr>
      </p:pic>
      <p:sp>
        <p:nvSpPr>
          <p:cNvPr id="6" name="TextBox 5"/>
          <p:cNvSpPr txBox="1"/>
          <p:nvPr/>
        </p:nvSpPr>
        <p:spPr>
          <a:xfrm>
            <a:off x="0" y="1772816"/>
            <a:ext cx="9144000" cy="6370975"/>
          </a:xfrm>
          <a:prstGeom prst="rect">
            <a:avLst/>
          </a:prstGeom>
          <a:noFill/>
        </p:spPr>
        <p:txBody>
          <a:bodyPr wrap="square" rtlCol="0">
            <a:spAutoFit/>
          </a:bodyPr>
          <a:lstStyle/>
          <a:p>
            <a:r>
              <a:rPr lang="en-GB" sz="1400" dirty="0" smtClean="0">
                <a:latin typeface="Comic Sans MS" pitchFamily="66" charset="0"/>
              </a:rPr>
              <a:t>       </a:t>
            </a:r>
            <a:r>
              <a:rPr lang="en-GB" sz="1100" dirty="0" smtClean="0">
                <a:solidFill>
                  <a:srgbClr val="FF0000"/>
                </a:solidFill>
                <a:latin typeface="Comic Sans MS" pitchFamily="66" charset="0"/>
              </a:rPr>
              <a:t>Wow! Who is that figure twirling magnificently through the air high above the swimming pool and how did he learn to do that? That’s right - it’s Tom Daley! Take a leap into his life.</a:t>
            </a:r>
          </a:p>
          <a:p>
            <a:r>
              <a:rPr lang="en-GB" sz="1100" dirty="0" smtClean="0">
                <a:solidFill>
                  <a:srgbClr val="FF0000"/>
                </a:solidFill>
                <a:latin typeface="Comic Sans MS" pitchFamily="66" charset="0"/>
              </a:rPr>
              <a:t>      Thomas Robert Daley was born in Plymouth, England on 21</a:t>
            </a:r>
            <a:r>
              <a:rPr lang="en-GB" sz="1100" baseline="30000" dirty="0" smtClean="0">
                <a:solidFill>
                  <a:srgbClr val="FF0000"/>
                </a:solidFill>
                <a:latin typeface="Comic Sans MS" pitchFamily="66" charset="0"/>
              </a:rPr>
              <a:t>st</a:t>
            </a:r>
            <a:r>
              <a:rPr lang="en-GB" sz="1100" dirty="0" smtClean="0">
                <a:solidFill>
                  <a:srgbClr val="FF0000"/>
                </a:solidFill>
                <a:latin typeface="Comic Sans MS" pitchFamily="66" charset="0"/>
              </a:rPr>
              <a:t> 1994. His father (Rob) trained as an electrician while his mother, Debbie, was a housewife. Tom is the eldest child; his two brothers – William and Ben – are three and five years younger than him. As a youngster, Tom attended local schools, and despite his education being interrupted by competitions, he still achieved great exam results by the time he had completed secondary school.</a:t>
            </a:r>
          </a:p>
          <a:p>
            <a:r>
              <a:rPr lang="en-GB" sz="1100" dirty="0" smtClean="0">
                <a:solidFill>
                  <a:srgbClr val="FF0000"/>
                </a:solidFill>
                <a:latin typeface="Comic Sans MS" pitchFamily="66" charset="0"/>
              </a:rPr>
              <a:t>      Having learned to swim at the age of four, Tom then began dividing lessons when he turned 7 at his local swimming pool. Although he loved taking part in other sports such as martial arts, boxing and judo, it was soon clear that he could really excel at diving. He was soon spotted by a diving coach (Andy Banks), who became Tom’s trainer from the age of 8 onwards. Tom was now part of an increasingly intensive training regime – including regular lessons and training camps in other cities, where the facilities were much more developed.</a:t>
            </a:r>
          </a:p>
          <a:p>
            <a:endParaRPr lang="en-GB" sz="1100" dirty="0" smtClean="0">
              <a:solidFill>
                <a:srgbClr val="FF0000"/>
              </a:solidFill>
              <a:latin typeface="Comic Sans MS" pitchFamily="66" charset="0"/>
            </a:endParaRPr>
          </a:p>
          <a:p>
            <a:r>
              <a:rPr lang="en-GB" sz="1100" dirty="0" smtClean="0">
                <a:solidFill>
                  <a:srgbClr val="FF0000"/>
                </a:solidFill>
                <a:latin typeface="Comic Sans MS" pitchFamily="66" charset="0"/>
              </a:rPr>
              <a:t>     “I found that really difficult, being away from my family for long periods of time,” Tom admitted later.</a:t>
            </a:r>
          </a:p>
          <a:p>
            <a:endParaRPr lang="en-GB" sz="1100" dirty="0" smtClean="0">
              <a:solidFill>
                <a:srgbClr val="FF0000"/>
              </a:solidFill>
              <a:latin typeface="Comic Sans MS" pitchFamily="66" charset="0"/>
            </a:endParaRPr>
          </a:p>
          <a:p>
            <a:r>
              <a:rPr lang="en-GB" sz="1100" dirty="0" smtClean="0">
                <a:solidFill>
                  <a:srgbClr val="FF0000"/>
                </a:solidFill>
                <a:latin typeface="Comic Sans MS" pitchFamily="66" charset="0"/>
              </a:rPr>
              <a:t>   So, when he was selected in a competitive squad and had to travel to diving events, his father decided that he would give up his job and accompany Tom on the road. Had he not been there, Tom might not have become as successful or he may have decided to give up altogether. The decision that his father made turned out to be the right one! Only one month after his tenth birthday, Tom became the youngest-ever winner of the under-18 platform competition in the National Junior Championships. Unfortunately, despite the fact that he had met the tough qualification standard for the 2006 Commonwealth Games, Tom couldn’t be selected for the England team since he wasn’t old enough.  However, later in 2005 at the British Championships, he did become the under-18s champion in the 10m platform and 3m springboard. </a:t>
            </a:r>
          </a:p>
          <a:p>
            <a:r>
              <a:rPr lang="en-GB" sz="1100" dirty="0" smtClean="0">
                <a:solidFill>
                  <a:srgbClr val="FF0000"/>
                </a:solidFill>
                <a:latin typeface="Comic Sans MS" pitchFamily="66" charset="0"/>
              </a:rPr>
              <a:t>       Progress, achievements and awards came thick and fast after that for Tom. By the age of 14, he was Britain’s youngest competitor at the 2008 Beijing Olympics. There, he reached the final, with his diving partner Blake Aldridge, as well as competing in the final of the individual 10m event. At the age of 16, he was a double gold winner at the Commonwealth Games.</a:t>
            </a:r>
          </a:p>
          <a:p>
            <a:r>
              <a:rPr lang="en-GB" sz="1100" dirty="0" smtClean="0">
                <a:solidFill>
                  <a:srgbClr val="FF0000"/>
                </a:solidFill>
                <a:latin typeface="Comic Sans MS" pitchFamily="66" charset="0"/>
              </a:rPr>
              <a:t>      Sadly, Tom’s biggest supporter – his father – was diagnose with a brain tumour when Tom was only 12 and he died in 2011. Tom was obviously devastated by the loss and has credited his father with making him the person that he is today. </a:t>
            </a:r>
          </a:p>
          <a:p>
            <a:r>
              <a:rPr lang="en-GB" sz="1100" dirty="0" smtClean="0">
                <a:solidFill>
                  <a:srgbClr val="FF0000"/>
                </a:solidFill>
                <a:latin typeface="Comic Sans MS" pitchFamily="66" charset="0"/>
              </a:rPr>
              <a:t>      In the lead up to the 2012 London Olympics, Tom was one of the most well-known athletes in the country and helped to promote the games around the country. He won a bronze medal in the 10m individual dive (which he dedicated to his late father) but unfortunately missed out on a medal, by finishing 4</a:t>
            </a:r>
            <a:r>
              <a:rPr lang="en-GB" sz="1100" baseline="30000" dirty="0" smtClean="0">
                <a:solidFill>
                  <a:srgbClr val="FF0000"/>
                </a:solidFill>
                <a:latin typeface="Comic Sans MS" pitchFamily="66" charset="0"/>
              </a:rPr>
              <a:t>th</a:t>
            </a:r>
            <a:r>
              <a:rPr lang="en-GB" sz="1100" dirty="0" smtClean="0">
                <a:solidFill>
                  <a:srgbClr val="FF0000"/>
                </a:solidFill>
                <a:latin typeface="Comic Sans MS" pitchFamily="66" charset="0"/>
              </a:rPr>
              <a:t> in the synchronised event. It was still an event to remember for Tom and turned out to be one of the highlights of his distinguished career.</a:t>
            </a:r>
          </a:p>
          <a:p>
            <a:endParaRPr lang="en-GB" sz="1100" dirty="0" smtClean="0">
              <a:solidFill>
                <a:srgbClr val="FF0000"/>
              </a:solidFill>
              <a:latin typeface="Comic Sans MS" pitchFamily="66" charset="0"/>
            </a:endParaRPr>
          </a:p>
          <a:p>
            <a:endParaRPr lang="en-GB" sz="1100" dirty="0" smtClean="0">
              <a:solidFill>
                <a:srgbClr val="FF0000"/>
              </a:solidFill>
              <a:latin typeface="Comic Sans MS" pitchFamily="66" charset="0"/>
            </a:endParaRPr>
          </a:p>
          <a:p>
            <a:endParaRPr lang="en-GB" sz="1100" dirty="0" smtClean="0">
              <a:solidFill>
                <a:srgbClr val="FF0000"/>
              </a:solidFill>
              <a:latin typeface="Comic Sans MS" pitchFamily="66" charset="0"/>
            </a:endParaRPr>
          </a:p>
          <a:p>
            <a:endParaRPr lang="en-GB" sz="1400" dirty="0" smtClean="0">
              <a:solidFill>
                <a:srgbClr val="FF0000"/>
              </a:solidFill>
              <a:latin typeface="Comic Sans MS" pitchFamily="66" charset="0"/>
            </a:endParaRPr>
          </a:p>
          <a:p>
            <a:endParaRPr lang="en-GB" sz="1400" dirty="0" smtClean="0">
              <a:solidFill>
                <a:srgbClr val="FF0000"/>
              </a:solidFill>
              <a:latin typeface="Comic Sans MS" pitchFamily="66" charset="0"/>
            </a:endParaRPr>
          </a:p>
          <a:p>
            <a:endParaRPr lang="en-GB" sz="1400" dirty="0">
              <a:solidFill>
                <a:srgbClr val="FF0000"/>
              </a:solidFill>
              <a:latin typeface="Comic Sans MS" pitchFamily="66" charset="0"/>
            </a:endParaRPr>
          </a:p>
        </p:txBody>
      </p:sp>
      <p:sp>
        <p:nvSpPr>
          <p:cNvPr id="7" name="TextBox 6"/>
          <p:cNvSpPr txBox="1"/>
          <p:nvPr/>
        </p:nvSpPr>
        <p:spPr>
          <a:xfrm>
            <a:off x="10116616" y="3573016"/>
            <a:ext cx="9144000" cy="307777"/>
          </a:xfrm>
          <a:prstGeom prst="rect">
            <a:avLst/>
          </a:prstGeom>
          <a:noFill/>
        </p:spPr>
        <p:txBody>
          <a:bodyPr wrap="square" rtlCol="0">
            <a:spAutoFit/>
          </a:bodyPr>
          <a:lstStyle/>
          <a:p>
            <a:r>
              <a:rPr lang="en-GB" sz="1400" dirty="0" smtClean="0">
                <a:solidFill>
                  <a:srgbClr val="FF0000"/>
                </a:solidFill>
                <a:latin typeface="Comic Sans MS" pitchFamily="66" charset="0"/>
              </a:rPr>
              <a:t>      </a:t>
            </a:r>
          </a:p>
        </p:txBody>
      </p:sp>
      <p:pic>
        <p:nvPicPr>
          <p:cNvPr id="9" name="Picture 2" descr="For this 15-year-old, diving is a 'Daley' routine - Rediff Sports"/>
          <p:cNvPicPr>
            <a:picLocks noChangeAspect="1" noChangeArrowheads="1"/>
          </p:cNvPicPr>
          <p:nvPr/>
        </p:nvPicPr>
        <p:blipFill>
          <a:blip r:embed="rId3" cstate="print"/>
          <a:srcRect/>
          <a:stretch>
            <a:fillRect/>
          </a:stretch>
        </p:blipFill>
        <p:spPr bwMode="auto">
          <a:xfrm>
            <a:off x="1691680" y="1340768"/>
            <a:ext cx="395536" cy="45594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0" cy="553998"/>
          </a:xfrm>
          <a:prstGeom prst="rect">
            <a:avLst/>
          </a:prstGeom>
          <a:solidFill>
            <a:srgbClr val="66FF33"/>
          </a:solidFill>
          <a:ln w="19050">
            <a:solidFill>
              <a:schemeClr val="tx1"/>
            </a:solidFill>
          </a:ln>
        </p:spPr>
        <p:txBody>
          <a:bodyPr wrap="square" lIns="91440" tIns="45720" rIns="91440" bIns="45720">
            <a:spAutoFit/>
          </a:bodyPr>
          <a:lstStyle/>
          <a:p>
            <a:pPr algn="ctr"/>
            <a:r>
              <a:rPr lang="en-US" sz="30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Biography writing ‘Tom Daley’ - The end of his career</a:t>
            </a:r>
            <a:endParaRPr lang="en-US" sz="30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0" y="620688"/>
            <a:ext cx="9144000" cy="6878806"/>
          </a:xfrm>
          <a:prstGeom prst="rect">
            <a:avLst/>
          </a:prstGeom>
          <a:noFill/>
        </p:spPr>
        <p:txBody>
          <a:bodyPr wrap="square" rtlCol="0">
            <a:spAutoFit/>
          </a:bodyPr>
          <a:lstStyle/>
          <a:p>
            <a:r>
              <a:rPr lang="en-GB" dirty="0" smtClean="0"/>
              <a:t>       </a:t>
            </a:r>
            <a:r>
              <a:rPr lang="en-GB" sz="2150" dirty="0" smtClean="0"/>
              <a:t>Even though Tom was still only 22 years old, he was now already regarded as a ‘veteran’ athlete, and was now seen as an inspiration for young sports fans across the UK.  His determination and willingness to train  incredibly hard made him an excellent role model.</a:t>
            </a:r>
          </a:p>
          <a:p>
            <a:r>
              <a:rPr lang="en-GB" sz="2150" dirty="0" smtClean="0"/>
              <a:t>      As Tom said, “Oh, you want to have it more than anything. It has to be the biggest thing in your life – otherwise, why would you do it?”</a:t>
            </a:r>
          </a:p>
          <a:p>
            <a:r>
              <a:rPr lang="en-GB" sz="2150" dirty="0" smtClean="0"/>
              <a:t>      Tom continues to perform to a high standard in the pool. In July 2017, he won the gold medal in the 10m platform event at the World Championships held in Budapest. At the 2019 World Aquatics Championships held in South Korea, Daley and his new diving partner </a:t>
            </a:r>
            <a:r>
              <a:rPr lang="en-GB" sz="2150" dirty="0" err="1" smtClean="0"/>
              <a:t>Matty</a:t>
            </a:r>
            <a:r>
              <a:rPr lang="en-GB" sz="2150" dirty="0" smtClean="0"/>
              <a:t> Lee finished in the bronze position in the 10m synchronised dive.</a:t>
            </a:r>
          </a:p>
          <a:p>
            <a:r>
              <a:rPr lang="en-GB" sz="2150" dirty="0" smtClean="0"/>
              <a:t>      Throughout these more recent years, Tom made the announcement to the public that he was in a relationship with Lance Black.  They later married at Bovey Castle in Devon on 6th May 2017.</a:t>
            </a:r>
            <a:r>
              <a:rPr lang="en-GB" sz="2150" baseline="30000" dirty="0" smtClean="0"/>
              <a:t> </a:t>
            </a:r>
            <a:r>
              <a:rPr lang="en-GB" sz="2150" dirty="0" smtClean="0"/>
              <a:t>On 14 February 2018, Daley announced via his </a:t>
            </a:r>
            <a:r>
              <a:rPr lang="en-GB" sz="2150" dirty="0" err="1" smtClean="0"/>
              <a:t>Instagram</a:t>
            </a:r>
            <a:r>
              <a:rPr lang="en-GB" sz="2150" dirty="0" smtClean="0"/>
              <a:t> account that he and his husband were expecting their first child through surrogacy.  Their son, Robert "Robbie" Ray Black-Daley, was born on 27 June 2018. Daley and Black do not share pictures with their son's face online or on social media accounts.</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0" cy="815608"/>
          </a:xfrm>
          <a:prstGeom prst="rect">
            <a:avLst/>
          </a:prstGeom>
          <a:solidFill>
            <a:srgbClr val="66FF33"/>
          </a:solidFill>
          <a:ln w="19050">
            <a:solidFill>
              <a:schemeClr val="tx1"/>
            </a:solidFill>
          </a:ln>
        </p:spPr>
        <p:txBody>
          <a:bodyPr wrap="square" lIns="91440" tIns="45720" rIns="91440" bIns="45720">
            <a:spAutoFit/>
          </a:bodyPr>
          <a:lstStyle/>
          <a:p>
            <a:pPr algn="ctr"/>
            <a:r>
              <a:rPr lang="en-US" sz="47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Main Activity – Writing a biography</a:t>
            </a:r>
            <a:endParaRPr lang="en-US" sz="47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0" y="687080"/>
            <a:ext cx="9144000" cy="6093976"/>
          </a:xfrm>
          <a:prstGeom prst="rect">
            <a:avLst/>
          </a:prstGeom>
          <a:solidFill>
            <a:srgbClr val="FFFF00"/>
          </a:solidFill>
          <a:ln w="9525">
            <a:solidFill>
              <a:schemeClr val="tx1"/>
            </a:solidFill>
          </a:ln>
        </p:spPr>
        <p:txBody>
          <a:bodyPr wrap="square" rtlCol="0">
            <a:spAutoFit/>
          </a:bodyPr>
          <a:lstStyle/>
          <a:p>
            <a:r>
              <a:rPr lang="en-GB" sz="2700" b="1" u="sng" dirty="0" smtClean="0">
                <a:latin typeface="Comic Sans MS" pitchFamily="66" charset="0"/>
              </a:rPr>
              <a:t>Today’s task:</a:t>
            </a:r>
          </a:p>
          <a:p>
            <a:r>
              <a:rPr lang="en-GB" sz="2700" b="1" dirty="0" smtClean="0">
                <a:solidFill>
                  <a:srgbClr val="FF0000"/>
                </a:solidFill>
                <a:latin typeface="Comic Sans MS" pitchFamily="66" charset="0"/>
              </a:rPr>
              <a:t>Continue to write the next part of your biography of your famous sports person. Today, you are thinking about the ending of their sporting career.</a:t>
            </a:r>
          </a:p>
          <a:p>
            <a:endParaRPr lang="en-GB" sz="2700" b="1" dirty="0" smtClean="0">
              <a:solidFill>
                <a:srgbClr val="FF0000"/>
              </a:solidFill>
              <a:latin typeface="Comic Sans MS" pitchFamily="66" charset="0"/>
            </a:endParaRPr>
          </a:p>
          <a:p>
            <a:r>
              <a:rPr lang="en-GB" sz="2700" b="1" dirty="0" smtClean="0">
                <a:solidFill>
                  <a:srgbClr val="FF0000"/>
                </a:solidFill>
                <a:latin typeface="Comic Sans MS" pitchFamily="66" charset="0"/>
              </a:rPr>
              <a:t>*If they are still taking part in their sport, focus on what is currently happening in their career now.</a:t>
            </a:r>
          </a:p>
          <a:p>
            <a:endParaRPr lang="en-GB" sz="2700" dirty="0" smtClean="0">
              <a:latin typeface="Comic Sans MS" pitchFamily="66" charset="0"/>
            </a:endParaRPr>
          </a:p>
          <a:p>
            <a:r>
              <a:rPr lang="en-GB" sz="2700" b="1" u="sng" dirty="0" smtClean="0">
                <a:latin typeface="Comic Sans MS" pitchFamily="66" charset="0"/>
              </a:rPr>
              <a:t>Think about:</a:t>
            </a:r>
          </a:p>
          <a:p>
            <a:pPr hangingPunct="0"/>
            <a:r>
              <a:rPr lang="en-GB" sz="2700" dirty="0" smtClean="0">
                <a:latin typeface="Comic Sans MS" pitchFamily="66" charset="0"/>
              </a:rPr>
              <a:t>*H</a:t>
            </a:r>
            <a:r>
              <a:rPr lang="en-GB" sz="2400" dirty="0" smtClean="0">
                <a:latin typeface="Comic Sans MS" pitchFamily="66" charset="0"/>
              </a:rPr>
              <a:t>ow did the end of their career happen?</a:t>
            </a:r>
          </a:p>
          <a:p>
            <a:pPr hangingPunct="0"/>
            <a:r>
              <a:rPr lang="en-GB" sz="2400" dirty="0" smtClean="0">
                <a:latin typeface="Comic Sans MS" pitchFamily="66" charset="0"/>
              </a:rPr>
              <a:t>*If they are still taking part in their sport, are they still achieving? Do they still have any aims, ambitions or goals to work towards?</a:t>
            </a:r>
          </a:p>
          <a:p>
            <a:pPr hangingPunct="0"/>
            <a:r>
              <a:rPr lang="en-GB" sz="2400" dirty="0" smtClean="0">
                <a:latin typeface="Comic Sans MS" pitchFamily="66" charset="0"/>
              </a:rPr>
              <a:t>*What other events have happened in their personal lives during this period of time?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1276</Words>
  <Application>Microsoft Office PowerPoint</Application>
  <PresentationFormat>On-screen Show (4:3)</PresentationFormat>
  <Paragraphs>79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Hughes</dc:creator>
  <cp:lastModifiedBy>Carol Hughes</cp:lastModifiedBy>
  <cp:revision>67</cp:revision>
  <cp:lastPrinted>2020-02-26T16:02:50Z</cp:lastPrinted>
  <dcterms:created xsi:type="dcterms:W3CDTF">2018-08-22T10:36:32Z</dcterms:created>
  <dcterms:modified xsi:type="dcterms:W3CDTF">2020-04-27T21:43:21Z</dcterms:modified>
</cp:coreProperties>
</file>